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5"/>
    <p:sldMasterId id="2147483674" r:id="rId6"/>
  </p:sldMasterIdLst>
  <p:notesMasterIdLst>
    <p:notesMasterId r:id="rId33"/>
  </p:notesMasterIdLst>
  <p:sldIdLst>
    <p:sldId id="286" r:id="rId7"/>
    <p:sldId id="287" r:id="rId8"/>
    <p:sldId id="386" r:id="rId9"/>
    <p:sldId id="388" r:id="rId10"/>
    <p:sldId id="389" r:id="rId11"/>
    <p:sldId id="391" r:id="rId12"/>
    <p:sldId id="411" r:id="rId13"/>
    <p:sldId id="400" r:id="rId14"/>
    <p:sldId id="404" r:id="rId15"/>
    <p:sldId id="393" r:id="rId16"/>
    <p:sldId id="392" r:id="rId17"/>
    <p:sldId id="394" r:id="rId18"/>
    <p:sldId id="399" r:id="rId19"/>
    <p:sldId id="412" r:id="rId20"/>
    <p:sldId id="409" r:id="rId21"/>
    <p:sldId id="395" r:id="rId22"/>
    <p:sldId id="396" r:id="rId23"/>
    <p:sldId id="401" r:id="rId24"/>
    <p:sldId id="418" r:id="rId25"/>
    <p:sldId id="415" r:id="rId26"/>
    <p:sldId id="407" r:id="rId27"/>
    <p:sldId id="413" r:id="rId28"/>
    <p:sldId id="416" r:id="rId29"/>
    <p:sldId id="397" r:id="rId30"/>
    <p:sldId id="414" r:id="rId31"/>
    <p:sldId id="3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ina Jithin Jerald" initials="NJJ" lastIdx="1" clrIdx="0">
    <p:extLst>
      <p:ext uri="{19B8F6BF-5375-455C-9EA6-DF929625EA0E}">
        <p15:presenceInfo xmlns:p15="http://schemas.microsoft.com/office/powerpoint/2012/main" userId="Naina Jithin Jeral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131" d="100"/>
          <a:sy n="131"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E8FF0-C731-4958-B0D7-A90D22075A3D}" type="datetimeFigureOut">
              <a:rPr lang="en-US" smtClean="0"/>
              <a:t>9/18/18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05E0B-B4AF-4A39-ABDC-B79BAC7F171E}" type="slidenum">
              <a:rPr lang="en-US" smtClean="0"/>
              <a:t>‹#›</a:t>
            </a:fld>
            <a:endParaRPr lang="en-US" dirty="0"/>
          </a:p>
        </p:txBody>
      </p:sp>
    </p:spTree>
    <p:extLst>
      <p:ext uri="{BB962C8B-B14F-4D97-AF65-F5344CB8AC3E}">
        <p14:creationId xmlns:p14="http://schemas.microsoft.com/office/powerpoint/2010/main" val="3041357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5A9E702-499B-4560-ACCC-23589EF64113}" type="slidenum">
              <a:rPr lang="en-US" smtClean="0">
                <a:solidFill>
                  <a:prstClr val="white">
                    <a:lumMod val="95000"/>
                  </a:prstClr>
                </a:solidFill>
              </a:rPr>
              <a:pPr/>
              <a:t>‹#›</a:t>
            </a:fld>
            <a:endParaRPr lang="en-US" dirty="0">
              <a:solidFill>
                <a:prstClr val="white">
                  <a:lumMod val="95000"/>
                </a:prstClr>
              </a:solidFill>
            </a:endParaRPr>
          </a:p>
        </p:txBody>
      </p:sp>
    </p:spTree>
    <p:extLst>
      <p:ext uri="{BB962C8B-B14F-4D97-AF65-F5344CB8AC3E}">
        <p14:creationId xmlns:p14="http://schemas.microsoft.com/office/powerpoint/2010/main" val="3542566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15A9E702-499B-4560-ACCC-23589EF64113}" type="slidenum">
              <a:rPr lang="en-US" smtClean="0">
                <a:solidFill>
                  <a:prstClr val="white">
                    <a:lumMod val="95000"/>
                  </a:prstClr>
                </a:solidFill>
              </a:rPr>
              <a:pPr/>
              <a:t>‹#›</a:t>
            </a:fld>
            <a:endParaRPr lang="en-US" dirty="0">
              <a:solidFill>
                <a:prstClr val="white">
                  <a:lumMod val="95000"/>
                </a:prstClr>
              </a:solidFill>
            </a:endParaRPr>
          </a:p>
        </p:txBody>
      </p:sp>
    </p:spTree>
    <p:extLst>
      <p:ext uri="{BB962C8B-B14F-4D97-AF65-F5344CB8AC3E}">
        <p14:creationId xmlns:p14="http://schemas.microsoft.com/office/powerpoint/2010/main" val="32008695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838200"/>
            <a:ext cx="9753600" cy="838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828800" y="1752601"/>
            <a:ext cx="97536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8" name="Rectangle 7"/>
          <p:cNvSpPr/>
          <p:nvPr userDrawn="1"/>
        </p:nvSpPr>
        <p:spPr>
          <a:xfrm>
            <a:off x="2" y="6629400"/>
            <a:ext cx="12191999" cy="228600"/>
          </a:xfrm>
          <a:prstGeom prst="rect">
            <a:avLst/>
          </a:prstGeom>
          <a:solidFill>
            <a:srgbClr val="006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6" name="Slide Number Placeholder 5"/>
          <p:cNvSpPr>
            <a:spLocks noGrp="1"/>
          </p:cNvSpPr>
          <p:nvPr>
            <p:ph type="sldNum" sz="quarter" idx="4"/>
          </p:nvPr>
        </p:nvSpPr>
        <p:spPr>
          <a:xfrm>
            <a:off x="9347200" y="6657990"/>
            <a:ext cx="2844800" cy="200010"/>
          </a:xfrm>
          <a:prstGeom prst="rect">
            <a:avLst/>
          </a:prstGeom>
        </p:spPr>
        <p:txBody>
          <a:bodyPr vert="horz" lIns="91440" tIns="45720" rIns="91440" bIns="45720" rtlCol="0" anchor="ctr"/>
          <a:lstStyle>
            <a:lvl1pPr algn="r">
              <a:defRPr sz="900">
                <a:solidFill>
                  <a:schemeClr val="bg1">
                    <a:lumMod val="95000"/>
                  </a:schemeClr>
                </a:solidFill>
              </a:defRPr>
            </a:lvl1pPr>
          </a:lstStyle>
          <a:p>
            <a:fld id="{15A9E702-499B-4560-ACCC-23589EF64113}" type="slidenum">
              <a:rPr lang="en-US" smtClean="0">
                <a:solidFill>
                  <a:prstClr val="white">
                    <a:lumMod val="95000"/>
                  </a:prstClr>
                </a:solidFill>
              </a:rPr>
              <a:pPr/>
              <a:t>‹#›</a:t>
            </a:fld>
            <a:endParaRPr lang="en-US" dirty="0">
              <a:solidFill>
                <a:prstClr val="white">
                  <a:lumMod val="95000"/>
                </a:prstClr>
              </a:solidFill>
            </a:endParaRPr>
          </a:p>
        </p:txBody>
      </p:sp>
      <p:pic>
        <p:nvPicPr>
          <p:cNvPr id="10" name="Picture 9"/>
          <p:cNvPicPr>
            <a:picLocks noChangeAspect="1"/>
          </p:cNvPicPr>
          <p:nvPr userDrawn="1"/>
        </p:nvPicPr>
        <p:blipFill>
          <a:blip r:embed="rId3"/>
          <a:stretch>
            <a:fillRect/>
          </a:stretch>
        </p:blipFill>
        <p:spPr>
          <a:xfrm>
            <a:off x="39753" y="52891"/>
            <a:ext cx="3619500" cy="476250"/>
          </a:xfrm>
          <a:prstGeom prst="rect">
            <a:avLst/>
          </a:prstGeom>
        </p:spPr>
      </p:pic>
      <p:sp>
        <p:nvSpPr>
          <p:cNvPr id="11" name="TextBox 10"/>
          <p:cNvSpPr txBox="1"/>
          <p:nvPr userDrawn="1"/>
        </p:nvSpPr>
        <p:spPr>
          <a:xfrm>
            <a:off x="10802709" y="80297"/>
            <a:ext cx="1313180" cy="461665"/>
          </a:xfrm>
          <a:prstGeom prst="rect">
            <a:avLst/>
          </a:prstGeom>
          <a:noFill/>
        </p:spPr>
        <p:txBody>
          <a:bodyPr wrap="none" rtlCol="0">
            <a:spAutoFit/>
          </a:bodyPr>
          <a:lstStyle/>
          <a:p>
            <a:r>
              <a:rPr lang="en-US" sz="2400" b="1" dirty="0">
                <a:solidFill>
                  <a:srgbClr val="0070C0"/>
                </a:solidFill>
              </a:rPr>
              <a:t>TEAM 7</a:t>
            </a:r>
          </a:p>
        </p:txBody>
      </p:sp>
    </p:spTree>
    <p:extLst>
      <p:ext uri="{BB962C8B-B14F-4D97-AF65-F5344CB8AC3E}">
        <p14:creationId xmlns:p14="http://schemas.microsoft.com/office/powerpoint/2010/main" val="234500726"/>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914400" rtl="0" eaLnBrk="1" latinLnBrk="0" hangingPunct="1">
        <a:spcBef>
          <a:spcPct val="0"/>
        </a:spcBef>
        <a:buNone/>
        <a:defRPr sz="3000" b="1" kern="1200">
          <a:solidFill>
            <a:srgbClr val="006A3B"/>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838200"/>
            <a:ext cx="9753600" cy="8382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828800" y="1752601"/>
            <a:ext cx="97536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8" name="Rectangle 7"/>
          <p:cNvSpPr/>
          <p:nvPr userDrawn="1"/>
        </p:nvSpPr>
        <p:spPr>
          <a:xfrm>
            <a:off x="2" y="6629400"/>
            <a:ext cx="12191999" cy="228600"/>
          </a:xfrm>
          <a:prstGeom prst="rect">
            <a:avLst/>
          </a:prstGeom>
          <a:solidFill>
            <a:srgbClr val="006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6" name="Slide Number Placeholder 5"/>
          <p:cNvSpPr>
            <a:spLocks noGrp="1"/>
          </p:cNvSpPr>
          <p:nvPr>
            <p:ph type="sldNum" sz="quarter" idx="4"/>
          </p:nvPr>
        </p:nvSpPr>
        <p:spPr>
          <a:xfrm>
            <a:off x="9347200" y="6657990"/>
            <a:ext cx="2844800" cy="200010"/>
          </a:xfrm>
          <a:prstGeom prst="rect">
            <a:avLst/>
          </a:prstGeom>
        </p:spPr>
        <p:txBody>
          <a:bodyPr vert="horz" lIns="91440" tIns="45720" rIns="91440" bIns="45720" rtlCol="0" anchor="ctr"/>
          <a:lstStyle>
            <a:lvl1pPr algn="r">
              <a:defRPr sz="900">
                <a:solidFill>
                  <a:schemeClr val="bg1">
                    <a:lumMod val="95000"/>
                  </a:schemeClr>
                </a:solidFill>
              </a:defRPr>
            </a:lvl1pPr>
          </a:lstStyle>
          <a:p>
            <a:fld id="{15A9E702-499B-4560-ACCC-23589EF64113}" type="slidenum">
              <a:rPr lang="en-US" smtClean="0">
                <a:solidFill>
                  <a:prstClr val="white">
                    <a:lumMod val="95000"/>
                  </a:prstClr>
                </a:solidFill>
              </a:rPr>
              <a:pPr/>
              <a:t>‹#›</a:t>
            </a:fld>
            <a:endParaRPr lang="en-US" dirty="0">
              <a:solidFill>
                <a:prstClr val="white">
                  <a:lumMod val="95000"/>
                </a:prstClr>
              </a:solidFill>
            </a:endParaRPr>
          </a:p>
        </p:txBody>
      </p:sp>
      <p:pic>
        <p:nvPicPr>
          <p:cNvPr id="11" name="Picture 10"/>
          <p:cNvPicPr>
            <a:picLocks noChangeAspect="1"/>
          </p:cNvPicPr>
          <p:nvPr userDrawn="1"/>
        </p:nvPicPr>
        <p:blipFill>
          <a:blip r:embed="rId3"/>
          <a:stretch>
            <a:fillRect/>
          </a:stretch>
        </p:blipFill>
        <p:spPr>
          <a:xfrm>
            <a:off x="39753" y="52891"/>
            <a:ext cx="3619500" cy="476250"/>
          </a:xfrm>
          <a:prstGeom prst="rect">
            <a:avLst/>
          </a:prstGeom>
        </p:spPr>
      </p:pic>
      <p:sp>
        <p:nvSpPr>
          <p:cNvPr id="12" name="TextBox 11"/>
          <p:cNvSpPr txBox="1"/>
          <p:nvPr userDrawn="1"/>
        </p:nvSpPr>
        <p:spPr>
          <a:xfrm>
            <a:off x="10802709" y="80297"/>
            <a:ext cx="1313180" cy="461665"/>
          </a:xfrm>
          <a:prstGeom prst="rect">
            <a:avLst/>
          </a:prstGeom>
          <a:noFill/>
        </p:spPr>
        <p:txBody>
          <a:bodyPr wrap="none" rtlCol="0">
            <a:spAutoFit/>
          </a:bodyPr>
          <a:lstStyle/>
          <a:p>
            <a:r>
              <a:rPr lang="en-US" sz="2400" b="1" dirty="0">
                <a:solidFill>
                  <a:srgbClr val="0070C0"/>
                </a:solidFill>
              </a:rPr>
              <a:t>TEAM 7</a:t>
            </a:r>
          </a:p>
        </p:txBody>
      </p:sp>
    </p:spTree>
    <p:extLst>
      <p:ext uri="{BB962C8B-B14F-4D97-AF65-F5344CB8AC3E}">
        <p14:creationId xmlns:p14="http://schemas.microsoft.com/office/powerpoint/2010/main" val="4022106733"/>
      </p:ext>
    </p:extLst>
  </p:cSld>
  <p:clrMap bg1="lt1" tx1="dk1" bg2="lt2" tx2="dk2" accent1="accent1" accent2="accent2" accent3="accent3" accent4="accent4" accent5="accent5" accent6="accent6" hlink="hlink" folHlink="folHlink"/>
  <p:sldLayoutIdLst>
    <p:sldLayoutId id="2147483675" r:id="rId1"/>
  </p:sldLayoutIdLst>
  <p:hf hdr="0" ftr="0" dt="0"/>
  <p:txStyles>
    <p:titleStyle>
      <a:lvl1pPr algn="l" defTabSz="914400" rtl="0" eaLnBrk="1" latinLnBrk="0" hangingPunct="1">
        <a:spcBef>
          <a:spcPct val="0"/>
        </a:spcBef>
        <a:buNone/>
        <a:defRPr sz="3000" b="1" kern="1200">
          <a:solidFill>
            <a:srgbClr val="006A3B"/>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pi.housecanary.com/v2/metrodiv/hpi_ts_historical"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23393" y="1531117"/>
            <a:ext cx="7586367" cy="1029202"/>
          </a:xfrm>
        </p:spPr>
        <p:txBody>
          <a:bodyPr/>
          <a:lstStyle/>
          <a:p>
            <a:pPr algn="ctr"/>
            <a:r>
              <a:rPr lang="en-US" sz="2800" b="0" dirty="0">
                <a:solidFill>
                  <a:srgbClr val="0070C0"/>
                </a:solidFill>
              </a:rPr>
              <a:t> How does Employment and Housing Inventory Affect O.C. Home Values?</a:t>
            </a:r>
            <a:br>
              <a:rPr lang="en-US" sz="2800" dirty="0">
                <a:solidFill>
                  <a:srgbClr val="0070C0"/>
                </a:solidFill>
              </a:rPr>
            </a:br>
            <a:r>
              <a:rPr lang="en-US" sz="2800" dirty="0">
                <a:solidFill>
                  <a:srgbClr val="0070C0"/>
                </a:solidFill>
              </a:rPr>
              <a:t> </a:t>
            </a:r>
          </a:p>
        </p:txBody>
      </p:sp>
      <p:sp>
        <p:nvSpPr>
          <p:cNvPr id="4" name="Slide Number Placeholder 3"/>
          <p:cNvSpPr>
            <a:spLocks noGrp="1"/>
          </p:cNvSpPr>
          <p:nvPr>
            <p:ph type="sldNum" sz="quarter" idx="12"/>
          </p:nvPr>
        </p:nvSpPr>
        <p:spPr/>
        <p:txBody>
          <a:bodyPr/>
          <a:lstStyle/>
          <a:p>
            <a:fld id="{15A9E702-499B-4560-ACCC-23589EF64113}" type="slidenum">
              <a:rPr lang="en-US" smtClean="0">
                <a:solidFill>
                  <a:prstClr val="white">
                    <a:lumMod val="95000"/>
                  </a:prstClr>
                </a:solidFill>
              </a:rPr>
              <a:pPr/>
              <a:t>1</a:t>
            </a:fld>
            <a:endParaRPr lang="en-US" dirty="0">
              <a:solidFill>
                <a:prstClr val="white">
                  <a:lumMod val="95000"/>
                </a:prstClr>
              </a:solidFill>
            </a:endParaRPr>
          </a:p>
        </p:txBody>
      </p:sp>
      <p:pic>
        <p:nvPicPr>
          <p:cNvPr id="3" name="Picture 2">
            <a:extLst>
              <a:ext uri="{FF2B5EF4-FFF2-40B4-BE49-F238E27FC236}">
                <a16:creationId xmlns:a16="http://schemas.microsoft.com/office/drawing/2014/main" id="{027F348B-0BED-4B04-AE57-E6623B7B362E}"/>
              </a:ext>
            </a:extLst>
          </p:cNvPr>
          <p:cNvPicPr>
            <a:picLocks noChangeAspect="1"/>
          </p:cNvPicPr>
          <p:nvPr/>
        </p:nvPicPr>
        <p:blipFill>
          <a:blip r:embed="rId2"/>
          <a:stretch>
            <a:fillRect/>
          </a:stretch>
        </p:blipFill>
        <p:spPr>
          <a:xfrm>
            <a:off x="5221539" y="3768734"/>
            <a:ext cx="6970461" cy="2889256"/>
          </a:xfrm>
          <a:prstGeom prst="rect">
            <a:avLst/>
          </a:prstGeom>
        </p:spPr>
      </p:pic>
      <p:sp>
        <p:nvSpPr>
          <p:cNvPr id="7" name="TextBox 6">
            <a:extLst>
              <a:ext uri="{FF2B5EF4-FFF2-40B4-BE49-F238E27FC236}">
                <a16:creationId xmlns:a16="http://schemas.microsoft.com/office/drawing/2014/main" id="{77C377A4-8A9E-46CE-B413-307D5821AC20}"/>
              </a:ext>
            </a:extLst>
          </p:cNvPr>
          <p:cNvSpPr txBox="1"/>
          <p:nvPr/>
        </p:nvSpPr>
        <p:spPr>
          <a:xfrm>
            <a:off x="466659" y="4099035"/>
            <a:ext cx="5133252" cy="2031325"/>
          </a:xfrm>
          <a:prstGeom prst="rect">
            <a:avLst/>
          </a:prstGeom>
          <a:noFill/>
        </p:spPr>
        <p:txBody>
          <a:bodyPr wrap="square" rtlCol="0">
            <a:spAutoFit/>
          </a:bodyPr>
          <a:lstStyle/>
          <a:p>
            <a:r>
              <a:rPr lang="en-US" b="1" dirty="0">
                <a:solidFill>
                  <a:srgbClr val="0070C0"/>
                </a:solidFill>
              </a:rPr>
              <a:t>Team 7 Members:</a:t>
            </a:r>
          </a:p>
          <a:p>
            <a:endParaRPr lang="en-US" b="1" dirty="0">
              <a:solidFill>
                <a:srgbClr val="0070C0"/>
              </a:solidFill>
            </a:endParaRPr>
          </a:p>
          <a:p>
            <a:r>
              <a:rPr lang="en-US" b="1" dirty="0">
                <a:solidFill>
                  <a:srgbClr val="0070C0"/>
                </a:solidFill>
              </a:rPr>
              <a:t>Chithra Kumar – Team Lead</a:t>
            </a:r>
          </a:p>
          <a:p>
            <a:r>
              <a:rPr lang="en-US" b="1" dirty="0">
                <a:solidFill>
                  <a:srgbClr val="0070C0"/>
                </a:solidFill>
              </a:rPr>
              <a:t>Yolanda</a:t>
            </a:r>
          </a:p>
          <a:p>
            <a:r>
              <a:rPr lang="en-US" b="1" dirty="0">
                <a:solidFill>
                  <a:srgbClr val="0070C0"/>
                </a:solidFill>
              </a:rPr>
              <a:t>Nathan Roberts</a:t>
            </a:r>
          </a:p>
          <a:p>
            <a:r>
              <a:rPr lang="en-US" b="1" dirty="0">
                <a:solidFill>
                  <a:srgbClr val="0070C0"/>
                </a:solidFill>
              </a:rPr>
              <a:t>Sujit Singh</a:t>
            </a:r>
          </a:p>
          <a:p>
            <a:endParaRPr lang="en-US" dirty="0"/>
          </a:p>
        </p:txBody>
      </p:sp>
    </p:spTree>
    <p:extLst>
      <p:ext uri="{BB962C8B-B14F-4D97-AF65-F5344CB8AC3E}">
        <p14:creationId xmlns:p14="http://schemas.microsoft.com/office/powerpoint/2010/main" val="1265681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3B44A-ABB4-41AC-8335-925C51E56CD7}"/>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10</a:t>
            </a:fld>
            <a:endParaRPr lang="en-US" dirty="0">
              <a:solidFill>
                <a:prstClr val="white">
                  <a:lumMod val="95000"/>
                </a:prstClr>
              </a:solidFill>
            </a:endParaRPr>
          </a:p>
        </p:txBody>
      </p:sp>
      <p:sp>
        <p:nvSpPr>
          <p:cNvPr id="7" name="Text Placeholder 6">
            <a:extLst>
              <a:ext uri="{FF2B5EF4-FFF2-40B4-BE49-F238E27FC236}">
                <a16:creationId xmlns:a16="http://schemas.microsoft.com/office/drawing/2014/main" id="{90B30D91-FC61-48C8-9B7D-4BA24A9D9A82}"/>
              </a:ext>
            </a:extLst>
          </p:cNvPr>
          <p:cNvSpPr>
            <a:spLocks noGrp="1"/>
          </p:cNvSpPr>
          <p:nvPr>
            <p:ph type="body" idx="1"/>
          </p:nvPr>
        </p:nvSpPr>
        <p:spPr>
          <a:xfrm>
            <a:off x="2354061" y="2385338"/>
            <a:ext cx="7552990" cy="1272262"/>
          </a:xfrm>
        </p:spPr>
        <p:txBody>
          <a:bodyPr>
            <a:normAutofit/>
          </a:bodyPr>
          <a:lstStyle/>
          <a:p>
            <a:pPr algn="ctr"/>
            <a:r>
              <a:rPr lang="en-US" sz="4400" b="1" dirty="0">
                <a:solidFill>
                  <a:srgbClr val="0070C0"/>
                </a:solidFill>
              </a:rPr>
              <a:t>Data Cleaning Examples </a:t>
            </a:r>
          </a:p>
        </p:txBody>
      </p:sp>
      <p:pic>
        <p:nvPicPr>
          <p:cNvPr id="2" name="Picture 1">
            <a:extLst>
              <a:ext uri="{FF2B5EF4-FFF2-40B4-BE49-F238E27FC236}">
                <a16:creationId xmlns:a16="http://schemas.microsoft.com/office/drawing/2014/main" id="{7950A1AF-D763-4587-BD46-3A17731A259D}"/>
              </a:ext>
            </a:extLst>
          </p:cNvPr>
          <p:cNvPicPr>
            <a:picLocks noChangeAspect="1"/>
          </p:cNvPicPr>
          <p:nvPr/>
        </p:nvPicPr>
        <p:blipFill>
          <a:blip r:embed="rId2"/>
          <a:stretch>
            <a:fillRect/>
          </a:stretch>
        </p:blipFill>
        <p:spPr>
          <a:xfrm>
            <a:off x="9453004" y="3429000"/>
            <a:ext cx="2686443" cy="2824028"/>
          </a:xfrm>
          <a:prstGeom prst="rect">
            <a:avLst/>
          </a:prstGeom>
        </p:spPr>
      </p:pic>
    </p:spTree>
    <p:extLst>
      <p:ext uri="{BB962C8B-B14F-4D97-AF65-F5344CB8AC3E}">
        <p14:creationId xmlns:p14="http://schemas.microsoft.com/office/powerpoint/2010/main" val="4117633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443D11-FFB1-4D85-95FF-CB49A7EBD900}"/>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11</a:t>
            </a:fld>
            <a:endParaRPr lang="en-US" dirty="0">
              <a:solidFill>
                <a:prstClr val="white">
                  <a:lumMod val="95000"/>
                </a:prstClr>
              </a:solidFill>
            </a:endParaRPr>
          </a:p>
        </p:txBody>
      </p:sp>
      <p:pic>
        <p:nvPicPr>
          <p:cNvPr id="5" name="Picture 4">
            <a:extLst>
              <a:ext uri="{FF2B5EF4-FFF2-40B4-BE49-F238E27FC236}">
                <a16:creationId xmlns:a16="http://schemas.microsoft.com/office/drawing/2014/main" id="{6E3E016D-9A82-421C-BF2A-5C65BE542687}"/>
              </a:ext>
            </a:extLst>
          </p:cNvPr>
          <p:cNvPicPr>
            <a:picLocks noChangeAspect="1"/>
          </p:cNvPicPr>
          <p:nvPr/>
        </p:nvPicPr>
        <p:blipFill>
          <a:blip r:embed="rId2"/>
          <a:stretch>
            <a:fillRect/>
          </a:stretch>
        </p:blipFill>
        <p:spPr>
          <a:xfrm>
            <a:off x="794408" y="1411451"/>
            <a:ext cx="8696972" cy="495716"/>
          </a:xfrm>
          <a:prstGeom prst="rect">
            <a:avLst/>
          </a:prstGeom>
        </p:spPr>
      </p:pic>
      <p:sp>
        <p:nvSpPr>
          <p:cNvPr id="6" name="Text Placeholder 6">
            <a:extLst>
              <a:ext uri="{FF2B5EF4-FFF2-40B4-BE49-F238E27FC236}">
                <a16:creationId xmlns:a16="http://schemas.microsoft.com/office/drawing/2014/main" id="{2CD69179-925C-41B5-BAA4-C8B27DF6EE19}"/>
              </a:ext>
            </a:extLst>
          </p:cNvPr>
          <p:cNvSpPr txBox="1">
            <a:spLocks/>
          </p:cNvSpPr>
          <p:nvPr/>
        </p:nvSpPr>
        <p:spPr>
          <a:xfrm>
            <a:off x="830206" y="797098"/>
            <a:ext cx="10363200" cy="89904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b="1" dirty="0">
                <a:solidFill>
                  <a:srgbClr val="0070C0"/>
                </a:solidFill>
              </a:rPr>
              <a:t>Data Cleaning</a:t>
            </a:r>
          </a:p>
          <a:p>
            <a:endParaRPr lang="en-US" dirty="0"/>
          </a:p>
        </p:txBody>
      </p:sp>
      <p:pic>
        <p:nvPicPr>
          <p:cNvPr id="8" name="Picture 7">
            <a:extLst>
              <a:ext uri="{FF2B5EF4-FFF2-40B4-BE49-F238E27FC236}">
                <a16:creationId xmlns:a16="http://schemas.microsoft.com/office/drawing/2014/main" id="{D7001463-731D-4EBD-991B-5ECDE6B2E868}"/>
              </a:ext>
            </a:extLst>
          </p:cNvPr>
          <p:cNvPicPr>
            <a:picLocks noChangeAspect="1"/>
          </p:cNvPicPr>
          <p:nvPr/>
        </p:nvPicPr>
        <p:blipFill>
          <a:blip r:embed="rId3"/>
          <a:stretch>
            <a:fillRect/>
          </a:stretch>
        </p:blipFill>
        <p:spPr>
          <a:xfrm>
            <a:off x="838200" y="1836574"/>
            <a:ext cx="5257800" cy="2743200"/>
          </a:xfrm>
          <a:prstGeom prst="rect">
            <a:avLst/>
          </a:prstGeom>
        </p:spPr>
      </p:pic>
      <p:pic>
        <p:nvPicPr>
          <p:cNvPr id="9" name="Picture 8">
            <a:extLst>
              <a:ext uri="{FF2B5EF4-FFF2-40B4-BE49-F238E27FC236}">
                <a16:creationId xmlns:a16="http://schemas.microsoft.com/office/drawing/2014/main" id="{A3187705-92A3-4397-81FA-67363FF93A78}"/>
              </a:ext>
            </a:extLst>
          </p:cNvPr>
          <p:cNvPicPr>
            <a:picLocks noChangeAspect="1"/>
          </p:cNvPicPr>
          <p:nvPr/>
        </p:nvPicPr>
        <p:blipFill>
          <a:blip r:embed="rId4"/>
          <a:stretch>
            <a:fillRect/>
          </a:stretch>
        </p:blipFill>
        <p:spPr>
          <a:xfrm>
            <a:off x="651537" y="4579774"/>
            <a:ext cx="8562975" cy="685800"/>
          </a:xfrm>
          <a:prstGeom prst="rect">
            <a:avLst/>
          </a:prstGeom>
        </p:spPr>
      </p:pic>
      <p:pic>
        <p:nvPicPr>
          <p:cNvPr id="10" name="Picture 9">
            <a:extLst>
              <a:ext uri="{FF2B5EF4-FFF2-40B4-BE49-F238E27FC236}">
                <a16:creationId xmlns:a16="http://schemas.microsoft.com/office/drawing/2014/main" id="{7CD69D5A-F793-4881-8266-32F6543BD225}"/>
              </a:ext>
            </a:extLst>
          </p:cNvPr>
          <p:cNvPicPr>
            <a:picLocks noChangeAspect="1"/>
          </p:cNvPicPr>
          <p:nvPr/>
        </p:nvPicPr>
        <p:blipFill>
          <a:blip r:embed="rId5"/>
          <a:stretch>
            <a:fillRect/>
          </a:stretch>
        </p:blipFill>
        <p:spPr>
          <a:xfrm>
            <a:off x="651537" y="5084599"/>
            <a:ext cx="6391275" cy="361950"/>
          </a:xfrm>
          <a:prstGeom prst="rect">
            <a:avLst/>
          </a:prstGeom>
        </p:spPr>
      </p:pic>
      <p:pic>
        <p:nvPicPr>
          <p:cNvPr id="11" name="Picture 10">
            <a:extLst>
              <a:ext uri="{FF2B5EF4-FFF2-40B4-BE49-F238E27FC236}">
                <a16:creationId xmlns:a16="http://schemas.microsoft.com/office/drawing/2014/main" id="{63FC7D37-360B-4BAB-BC3D-418D2D5D4C9A}"/>
              </a:ext>
            </a:extLst>
          </p:cNvPr>
          <p:cNvPicPr>
            <a:picLocks noChangeAspect="1"/>
          </p:cNvPicPr>
          <p:nvPr/>
        </p:nvPicPr>
        <p:blipFill>
          <a:blip r:embed="rId6"/>
          <a:stretch>
            <a:fillRect/>
          </a:stretch>
        </p:blipFill>
        <p:spPr>
          <a:xfrm>
            <a:off x="651537" y="5601393"/>
            <a:ext cx="7686675" cy="466725"/>
          </a:xfrm>
          <a:prstGeom prst="rect">
            <a:avLst/>
          </a:prstGeom>
        </p:spPr>
      </p:pic>
    </p:spTree>
    <p:extLst>
      <p:ext uri="{BB962C8B-B14F-4D97-AF65-F5344CB8AC3E}">
        <p14:creationId xmlns:p14="http://schemas.microsoft.com/office/powerpoint/2010/main" val="3249217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C84372-BC0B-4B6F-BA75-22061A48BA40}"/>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12</a:t>
            </a:fld>
            <a:endParaRPr lang="en-US" dirty="0">
              <a:solidFill>
                <a:prstClr val="white">
                  <a:lumMod val="95000"/>
                </a:prstClr>
              </a:solidFill>
            </a:endParaRPr>
          </a:p>
        </p:txBody>
      </p:sp>
      <p:pic>
        <p:nvPicPr>
          <p:cNvPr id="7" name="Picture 6">
            <a:extLst>
              <a:ext uri="{FF2B5EF4-FFF2-40B4-BE49-F238E27FC236}">
                <a16:creationId xmlns:a16="http://schemas.microsoft.com/office/drawing/2014/main" id="{55299CE3-637C-4A54-B963-DDA1BFFBD65C}"/>
              </a:ext>
            </a:extLst>
          </p:cNvPr>
          <p:cNvPicPr>
            <a:picLocks noChangeAspect="1"/>
          </p:cNvPicPr>
          <p:nvPr/>
        </p:nvPicPr>
        <p:blipFill>
          <a:blip r:embed="rId2"/>
          <a:stretch>
            <a:fillRect/>
          </a:stretch>
        </p:blipFill>
        <p:spPr>
          <a:xfrm>
            <a:off x="830206" y="1393123"/>
            <a:ext cx="7912098" cy="445731"/>
          </a:xfrm>
          <a:prstGeom prst="rect">
            <a:avLst/>
          </a:prstGeom>
        </p:spPr>
      </p:pic>
      <p:pic>
        <p:nvPicPr>
          <p:cNvPr id="8" name="Picture 7">
            <a:extLst>
              <a:ext uri="{FF2B5EF4-FFF2-40B4-BE49-F238E27FC236}">
                <a16:creationId xmlns:a16="http://schemas.microsoft.com/office/drawing/2014/main" id="{8FF3E049-1709-42B7-976A-0B7540401457}"/>
              </a:ext>
            </a:extLst>
          </p:cNvPr>
          <p:cNvPicPr>
            <a:picLocks noChangeAspect="1"/>
          </p:cNvPicPr>
          <p:nvPr/>
        </p:nvPicPr>
        <p:blipFill>
          <a:blip r:embed="rId3"/>
          <a:stretch>
            <a:fillRect/>
          </a:stretch>
        </p:blipFill>
        <p:spPr>
          <a:xfrm>
            <a:off x="792725" y="1914796"/>
            <a:ext cx="7949579" cy="2051787"/>
          </a:xfrm>
          <a:prstGeom prst="rect">
            <a:avLst/>
          </a:prstGeom>
        </p:spPr>
      </p:pic>
      <p:sp>
        <p:nvSpPr>
          <p:cNvPr id="9" name="Text Placeholder 6">
            <a:extLst>
              <a:ext uri="{FF2B5EF4-FFF2-40B4-BE49-F238E27FC236}">
                <a16:creationId xmlns:a16="http://schemas.microsoft.com/office/drawing/2014/main" id="{814395DC-BE4B-4C62-9E14-BA5C6927AE9C}"/>
              </a:ext>
            </a:extLst>
          </p:cNvPr>
          <p:cNvSpPr txBox="1">
            <a:spLocks/>
          </p:cNvSpPr>
          <p:nvPr/>
        </p:nvSpPr>
        <p:spPr>
          <a:xfrm>
            <a:off x="830206" y="797098"/>
            <a:ext cx="10363200" cy="89904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b="1" dirty="0">
                <a:solidFill>
                  <a:srgbClr val="0070C0"/>
                </a:solidFill>
              </a:rPr>
              <a:t>Data Cleaning</a:t>
            </a:r>
          </a:p>
          <a:p>
            <a:endParaRPr lang="en-US" dirty="0"/>
          </a:p>
        </p:txBody>
      </p:sp>
      <p:pic>
        <p:nvPicPr>
          <p:cNvPr id="11" name="Picture 10" descr="A screenshot of a cell phone&#10;&#10;Description generated with high confidence">
            <a:extLst>
              <a:ext uri="{FF2B5EF4-FFF2-40B4-BE49-F238E27FC236}">
                <a16:creationId xmlns:a16="http://schemas.microsoft.com/office/drawing/2014/main" id="{B147FE5E-736C-4A2E-B3B8-358DA5E73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57281"/>
            <a:ext cx="12192000" cy="1146476"/>
          </a:xfrm>
          <a:prstGeom prst="rect">
            <a:avLst/>
          </a:prstGeom>
        </p:spPr>
      </p:pic>
    </p:spTree>
    <p:extLst>
      <p:ext uri="{BB962C8B-B14F-4D97-AF65-F5344CB8AC3E}">
        <p14:creationId xmlns:p14="http://schemas.microsoft.com/office/powerpoint/2010/main" val="1256987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443D11-FFB1-4D85-95FF-CB49A7EBD900}"/>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13</a:t>
            </a:fld>
            <a:endParaRPr lang="en-US" dirty="0">
              <a:solidFill>
                <a:prstClr val="white">
                  <a:lumMod val="95000"/>
                </a:prstClr>
              </a:solidFill>
            </a:endParaRPr>
          </a:p>
        </p:txBody>
      </p:sp>
      <p:grpSp>
        <p:nvGrpSpPr>
          <p:cNvPr id="16" name="Group 15">
            <a:extLst>
              <a:ext uri="{FF2B5EF4-FFF2-40B4-BE49-F238E27FC236}">
                <a16:creationId xmlns:a16="http://schemas.microsoft.com/office/drawing/2014/main" id="{8E55F914-3020-D245-8D97-F14E62E2A730}"/>
              </a:ext>
            </a:extLst>
          </p:cNvPr>
          <p:cNvGrpSpPr/>
          <p:nvPr/>
        </p:nvGrpSpPr>
        <p:grpSpPr>
          <a:xfrm>
            <a:off x="587825" y="1388628"/>
            <a:ext cx="10873771" cy="4589656"/>
            <a:chOff x="706586" y="1383761"/>
            <a:chExt cx="11083078" cy="5052465"/>
          </a:xfrm>
        </p:grpSpPr>
        <p:sp>
          <p:nvSpPr>
            <p:cNvPr id="2" name="TextBox 1">
              <a:extLst>
                <a:ext uri="{FF2B5EF4-FFF2-40B4-BE49-F238E27FC236}">
                  <a16:creationId xmlns:a16="http://schemas.microsoft.com/office/drawing/2014/main" id="{2480A201-A748-F249-BDF8-E6BFD246512C}"/>
                </a:ext>
              </a:extLst>
            </p:cNvPr>
            <p:cNvSpPr txBox="1"/>
            <p:nvPr/>
          </p:nvSpPr>
          <p:spPr>
            <a:xfrm>
              <a:off x="830206" y="1752076"/>
              <a:ext cx="9931667" cy="439590"/>
            </a:xfrm>
            <a:prstGeom prst="rect">
              <a:avLst/>
            </a:prstGeom>
            <a:noFill/>
          </p:spPr>
          <p:txBody>
            <a:bodyPr wrap="square" rtlCol="0">
              <a:spAutoFit/>
            </a:bodyPr>
            <a:lstStyle/>
            <a:p>
              <a:r>
                <a:rPr lang="en-US" dirty="0"/>
                <a:t>Convert Date Format in Excel, and then split it in three different columns : Month, Date, Year</a:t>
              </a:r>
            </a:p>
          </p:txBody>
        </p:sp>
        <p:sp>
          <p:nvSpPr>
            <p:cNvPr id="3" name="TextBox 2">
              <a:extLst>
                <a:ext uri="{FF2B5EF4-FFF2-40B4-BE49-F238E27FC236}">
                  <a16:creationId xmlns:a16="http://schemas.microsoft.com/office/drawing/2014/main" id="{C3C3B5D3-2E8D-284A-8822-03A51462E55D}"/>
                </a:ext>
              </a:extLst>
            </p:cNvPr>
            <p:cNvSpPr txBox="1"/>
            <p:nvPr/>
          </p:nvSpPr>
          <p:spPr>
            <a:xfrm>
              <a:off x="854590" y="2225860"/>
              <a:ext cx="6083808" cy="369332"/>
            </a:xfrm>
            <a:prstGeom prst="rect">
              <a:avLst/>
            </a:prstGeom>
            <a:noFill/>
          </p:spPr>
          <p:txBody>
            <a:bodyPr wrap="square" rtlCol="0">
              <a:spAutoFit/>
            </a:bodyPr>
            <a:lstStyle/>
            <a:p>
              <a:r>
                <a:rPr lang="en-US" dirty="0" err="1"/>
                <a:t>Eg.</a:t>
              </a:r>
              <a:r>
                <a:rPr lang="en-US" dirty="0"/>
                <a:t> 01/31/2012 to Jan-2012, Month: 1, Date: 31, Year: 2012</a:t>
              </a:r>
            </a:p>
          </p:txBody>
        </p:sp>
        <p:sp>
          <p:nvSpPr>
            <p:cNvPr id="7" name="TextBox 6">
              <a:extLst>
                <a:ext uri="{FF2B5EF4-FFF2-40B4-BE49-F238E27FC236}">
                  <a16:creationId xmlns:a16="http://schemas.microsoft.com/office/drawing/2014/main" id="{CA11D6C8-B3F3-4F42-BA67-7F3B7F809524}"/>
                </a:ext>
              </a:extLst>
            </p:cNvPr>
            <p:cNvSpPr txBox="1"/>
            <p:nvPr/>
          </p:nvSpPr>
          <p:spPr>
            <a:xfrm>
              <a:off x="854590" y="1383761"/>
              <a:ext cx="8777090" cy="406574"/>
            </a:xfrm>
            <a:prstGeom prst="rect">
              <a:avLst/>
            </a:prstGeom>
            <a:noFill/>
          </p:spPr>
          <p:txBody>
            <a:bodyPr wrap="square" rtlCol="0">
              <a:spAutoFit/>
            </a:bodyPr>
            <a:lstStyle/>
            <a:p>
              <a:r>
                <a:rPr lang="en-US" dirty="0"/>
                <a:t>Filter the data by “Year-Over-Year Change” , Region: “Orange County</a:t>
              </a:r>
            </a:p>
          </p:txBody>
        </p:sp>
        <p:sp>
          <p:nvSpPr>
            <p:cNvPr id="12" name="TextBox 11">
              <a:extLst>
                <a:ext uri="{FF2B5EF4-FFF2-40B4-BE49-F238E27FC236}">
                  <a16:creationId xmlns:a16="http://schemas.microsoft.com/office/drawing/2014/main" id="{172D5A30-8466-4F47-9BDC-A686E0DECC5B}"/>
                </a:ext>
              </a:extLst>
            </p:cNvPr>
            <p:cNvSpPr txBox="1"/>
            <p:nvPr/>
          </p:nvSpPr>
          <p:spPr>
            <a:xfrm>
              <a:off x="842398" y="2890286"/>
              <a:ext cx="10947266" cy="1259941"/>
            </a:xfrm>
            <a:prstGeom prst="rect">
              <a:avLst/>
            </a:prstGeom>
            <a:solidFill>
              <a:schemeClr val="bg1">
                <a:lumMod val="85000"/>
              </a:schemeClr>
            </a:solidFill>
          </p:spPr>
          <p:txBody>
            <a:bodyPr wrap="square" rtlCol="0">
              <a:spAutoFit/>
            </a:bodyPr>
            <a:lstStyle/>
            <a:p>
              <a:r>
                <a:rPr lang="en-US" dirty="0"/>
                <a:t>#drop Unwanted columns: </a:t>
              </a:r>
            </a:p>
            <a:p>
              <a:endParaRPr lang="en-US" dirty="0"/>
            </a:p>
            <a:p>
              <a:r>
                <a:rPr lang="en-US" dirty="0"/>
                <a:t> </a:t>
              </a:r>
              <a:r>
                <a:rPr lang="en-US" dirty="0" err="1"/>
                <a:t>clean_data_df</a:t>
              </a:r>
              <a:r>
                <a:rPr lang="en-US" dirty="0"/>
                <a:t> = </a:t>
              </a:r>
              <a:r>
                <a:rPr lang="en-US" dirty="0" err="1"/>
                <a:t>zip_df.drop</a:t>
              </a:r>
              <a:r>
                <a:rPr lang="en-US" dirty="0"/>
                <a:t>(['Month', 'Date', 'Period End'], axis=1)</a:t>
              </a:r>
            </a:p>
            <a:p>
              <a:r>
                <a:rPr lang="en-US" dirty="0"/>
                <a:t> </a:t>
              </a:r>
              <a:r>
                <a:rPr lang="en-US" dirty="0" err="1"/>
                <a:t>clean_data_df.head</a:t>
              </a:r>
              <a:r>
                <a:rPr lang="en-US" dirty="0"/>
                <a:t>(</a:t>
              </a:r>
            </a:p>
          </p:txBody>
        </p:sp>
        <p:pic>
          <p:nvPicPr>
            <p:cNvPr id="14" name="Picture 13">
              <a:extLst>
                <a:ext uri="{FF2B5EF4-FFF2-40B4-BE49-F238E27FC236}">
                  <a16:creationId xmlns:a16="http://schemas.microsoft.com/office/drawing/2014/main" id="{401BE601-0F53-464A-B45D-F7CA4ED8D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586" y="4150226"/>
              <a:ext cx="10871200" cy="2286000"/>
            </a:xfrm>
            <a:prstGeom prst="rect">
              <a:avLst/>
            </a:prstGeom>
          </p:spPr>
        </p:pic>
      </p:grpSp>
      <p:sp>
        <p:nvSpPr>
          <p:cNvPr id="15" name="Text Placeholder 2">
            <a:extLst>
              <a:ext uri="{FF2B5EF4-FFF2-40B4-BE49-F238E27FC236}">
                <a16:creationId xmlns:a16="http://schemas.microsoft.com/office/drawing/2014/main" id="{D3898DBF-95D6-E949-BE1E-4A1B7BB170E5}"/>
              </a:ext>
            </a:extLst>
          </p:cNvPr>
          <p:cNvSpPr>
            <a:spLocks noGrp="1"/>
          </p:cNvSpPr>
          <p:nvPr>
            <p:ph type="body" idx="1"/>
          </p:nvPr>
        </p:nvSpPr>
        <p:spPr>
          <a:xfrm>
            <a:off x="730404" y="670377"/>
            <a:ext cx="10721708" cy="825247"/>
          </a:xfrm>
        </p:spPr>
        <p:txBody>
          <a:bodyPr anchor="t">
            <a:normAutofit/>
          </a:bodyPr>
          <a:lstStyle/>
          <a:p>
            <a:r>
              <a:rPr lang="en-US" b="1" dirty="0">
                <a:solidFill>
                  <a:srgbClr val="0070C0"/>
                </a:solidFill>
              </a:rPr>
              <a:t>Data Cleaning</a:t>
            </a:r>
          </a:p>
          <a:p>
            <a:endParaRPr lang="en-US" sz="2100" b="1" dirty="0">
              <a:solidFill>
                <a:srgbClr val="0070C0"/>
              </a:solidFill>
            </a:endParaRPr>
          </a:p>
          <a:p>
            <a:endParaRPr lang="en-US" sz="2100" b="1" dirty="0">
              <a:solidFill>
                <a:srgbClr val="0070C0"/>
              </a:solidFill>
            </a:endParaRPr>
          </a:p>
          <a:p>
            <a:endParaRPr lang="en-US" sz="2100" b="1" dirty="0">
              <a:solidFill>
                <a:srgbClr val="0070C0"/>
              </a:solidFill>
            </a:endParaRPr>
          </a:p>
          <a:p>
            <a:endParaRPr lang="en-US" sz="2100" b="1" dirty="0">
              <a:solidFill>
                <a:srgbClr val="0070C0"/>
              </a:solidFill>
            </a:endParaRPr>
          </a:p>
        </p:txBody>
      </p:sp>
    </p:spTree>
    <p:extLst>
      <p:ext uri="{BB962C8B-B14F-4D97-AF65-F5344CB8AC3E}">
        <p14:creationId xmlns:p14="http://schemas.microsoft.com/office/powerpoint/2010/main" val="917040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3B44A-ABB4-41AC-8335-925C51E56CD7}"/>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14</a:t>
            </a:fld>
            <a:endParaRPr lang="en-US" dirty="0">
              <a:solidFill>
                <a:prstClr val="white">
                  <a:lumMod val="95000"/>
                </a:prstClr>
              </a:solidFill>
            </a:endParaRPr>
          </a:p>
        </p:txBody>
      </p:sp>
      <p:pic>
        <p:nvPicPr>
          <p:cNvPr id="6" name="Picture 5">
            <a:extLst>
              <a:ext uri="{FF2B5EF4-FFF2-40B4-BE49-F238E27FC236}">
                <a16:creationId xmlns:a16="http://schemas.microsoft.com/office/drawing/2014/main" id="{1DF97CA3-6258-40B1-A087-6514A264B75C}"/>
              </a:ext>
            </a:extLst>
          </p:cNvPr>
          <p:cNvPicPr>
            <a:picLocks noChangeAspect="1"/>
          </p:cNvPicPr>
          <p:nvPr/>
        </p:nvPicPr>
        <p:blipFill>
          <a:blip r:embed="rId2"/>
          <a:stretch>
            <a:fillRect/>
          </a:stretch>
        </p:blipFill>
        <p:spPr>
          <a:xfrm>
            <a:off x="3172121" y="644353"/>
            <a:ext cx="5847758" cy="5569293"/>
          </a:xfrm>
          <a:prstGeom prst="rect">
            <a:avLst/>
          </a:prstGeom>
        </p:spPr>
      </p:pic>
    </p:spTree>
    <p:extLst>
      <p:ext uri="{BB962C8B-B14F-4D97-AF65-F5344CB8AC3E}">
        <p14:creationId xmlns:p14="http://schemas.microsoft.com/office/powerpoint/2010/main" val="3324928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3B44A-ABB4-41AC-8335-925C51E56CD7}"/>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15</a:t>
            </a:fld>
            <a:endParaRPr lang="en-US" dirty="0">
              <a:solidFill>
                <a:prstClr val="white">
                  <a:lumMod val="95000"/>
                </a:prstClr>
              </a:solidFill>
            </a:endParaRPr>
          </a:p>
        </p:txBody>
      </p:sp>
      <p:sp>
        <p:nvSpPr>
          <p:cNvPr id="7" name="Text Placeholder 6">
            <a:extLst>
              <a:ext uri="{FF2B5EF4-FFF2-40B4-BE49-F238E27FC236}">
                <a16:creationId xmlns:a16="http://schemas.microsoft.com/office/drawing/2014/main" id="{90B30D91-FC61-48C8-9B7D-4BA24A9D9A82}"/>
              </a:ext>
            </a:extLst>
          </p:cNvPr>
          <p:cNvSpPr>
            <a:spLocks noGrp="1"/>
          </p:cNvSpPr>
          <p:nvPr>
            <p:ph type="body" idx="1"/>
          </p:nvPr>
        </p:nvSpPr>
        <p:spPr>
          <a:xfrm>
            <a:off x="794408" y="745724"/>
            <a:ext cx="7483877" cy="488272"/>
          </a:xfrm>
        </p:spPr>
        <p:txBody>
          <a:bodyPr/>
          <a:lstStyle/>
          <a:p>
            <a:r>
              <a:rPr lang="en-US" b="1" dirty="0">
                <a:solidFill>
                  <a:srgbClr val="0070C0"/>
                </a:solidFill>
              </a:rPr>
              <a:t>Overview of Current O.C. Housing Market </a:t>
            </a:r>
          </a:p>
        </p:txBody>
      </p:sp>
      <p:pic>
        <p:nvPicPr>
          <p:cNvPr id="13" name="Picture 12">
            <a:extLst>
              <a:ext uri="{FF2B5EF4-FFF2-40B4-BE49-F238E27FC236}">
                <a16:creationId xmlns:a16="http://schemas.microsoft.com/office/drawing/2014/main" id="{A74651CB-9C09-4B65-ACA2-347489DD933D}"/>
              </a:ext>
            </a:extLst>
          </p:cNvPr>
          <p:cNvPicPr>
            <a:picLocks noChangeAspect="1"/>
          </p:cNvPicPr>
          <p:nvPr/>
        </p:nvPicPr>
        <p:blipFill>
          <a:blip r:embed="rId2"/>
          <a:stretch>
            <a:fillRect/>
          </a:stretch>
        </p:blipFill>
        <p:spPr>
          <a:xfrm>
            <a:off x="2106487" y="2307043"/>
            <a:ext cx="7766175" cy="3850872"/>
          </a:xfrm>
          <a:prstGeom prst="rect">
            <a:avLst/>
          </a:prstGeom>
        </p:spPr>
        <p:style>
          <a:lnRef idx="1">
            <a:schemeClr val="dk1"/>
          </a:lnRef>
          <a:fillRef idx="2">
            <a:schemeClr val="dk1"/>
          </a:fillRef>
          <a:effectRef idx="1">
            <a:schemeClr val="dk1"/>
          </a:effectRef>
          <a:fontRef idx="minor">
            <a:schemeClr val="dk1"/>
          </a:fontRef>
        </p:style>
      </p:pic>
      <p:sp>
        <p:nvSpPr>
          <p:cNvPr id="14" name="TextBox 13">
            <a:extLst>
              <a:ext uri="{FF2B5EF4-FFF2-40B4-BE49-F238E27FC236}">
                <a16:creationId xmlns:a16="http://schemas.microsoft.com/office/drawing/2014/main" id="{B546CBF2-0785-4E82-B4B3-4630923779C6}"/>
              </a:ext>
            </a:extLst>
          </p:cNvPr>
          <p:cNvSpPr txBox="1"/>
          <p:nvPr/>
        </p:nvSpPr>
        <p:spPr>
          <a:xfrm>
            <a:off x="794408" y="1233996"/>
            <a:ext cx="11264242" cy="584775"/>
          </a:xfrm>
          <a:prstGeom prst="rect">
            <a:avLst/>
          </a:prstGeom>
          <a:noFill/>
        </p:spPr>
        <p:txBody>
          <a:bodyPr wrap="square" rtlCol="0">
            <a:spAutoFit/>
          </a:bodyPr>
          <a:lstStyle/>
          <a:p>
            <a:r>
              <a:rPr lang="en-US" sz="1600" dirty="0"/>
              <a:t>The graph shows historical house price index(HPI) value from 2006 – 2018. The </a:t>
            </a:r>
            <a:r>
              <a:rPr lang="en-US" sz="1600" b="1" dirty="0"/>
              <a:t>HPI</a:t>
            </a:r>
            <a:r>
              <a:rPr lang="en-US" sz="1600" dirty="0"/>
              <a:t> is a broad measure of </a:t>
            </a:r>
            <a:r>
              <a:rPr lang="en-US" sz="1600" b="1" dirty="0"/>
              <a:t>real estate</a:t>
            </a:r>
            <a:r>
              <a:rPr lang="en-US" sz="1600" dirty="0"/>
              <a:t> prices that provides a clearer picture of market trends over traditional tools such as mean or median average prices. </a:t>
            </a:r>
          </a:p>
        </p:txBody>
      </p:sp>
    </p:spTree>
    <p:extLst>
      <p:ext uri="{BB962C8B-B14F-4D97-AF65-F5344CB8AC3E}">
        <p14:creationId xmlns:p14="http://schemas.microsoft.com/office/powerpoint/2010/main" val="1308789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A8B510-4EDB-49A7-8B0C-168EDA630D3C}"/>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16</a:t>
            </a:fld>
            <a:endParaRPr lang="en-US" dirty="0">
              <a:solidFill>
                <a:prstClr val="white">
                  <a:lumMod val="95000"/>
                </a:prstClr>
              </a:solidFill>
            </a:endParaRPr>
          </a:p>
        </p:txBody>
      </p:sp>
      <p:sp>
        <p:nvSpPr>
          <p:cNvPr id="5" name="Text Placeholder 2">
            <a:extLst>
              <a:ext uri="{FF2B5EF4-FFF2-40B4-BE49-F238E27FC236}">
                <a16:creationId xmlns:a16="http://schemas.microsoft.com/office/drawing/2014/main" id="{6E3F816D-C212-4249-8E6D-8EC8FC37DA78}"/>
              </a:ext>
            </a:extLst>
          </p:cNvPr>
          <p:cNvSpPr txBox="1">
            <a:spLocks/>
          </p:cNvSpPr>
          <p:nvPr/>
        </p:nvSpPr>
        <p:spPr>
          <a:xfrm>
            <a:off x="626744" y="699168"/>
            <a:ext cx="10562804" cy="64555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1800" b="1" dirty="0">
                <a:solidFill>
                  <a:srgbClr val="0070C0"/>
                </a:solidFill>
              </a:rPr>
              <a:t>Data Analysis</a:t>
            </a:r>
          </a:p>
        </p:txBody>
      </p:sp>
      <p:pic>
        <p:nvPicPr>
          <p:cNvPr id="8" name="Picture 7">
            <a:extLst>
              <a:ext uri="{FF2B5EF4-FFF2-40B4-BE49-F238E27FC236}">
                <a16:creationId xmlns:a16="http://schemas.microsoft.com/office/drawing/2014/main" id="{8552CF35-F0C9-47E4-9B1D-6FA354A1A3F1}"/>
              </a:ext>
            </a:extLst>
          </p:cNvPr>
          <p:cNvPicPr>
            <a:picLocks noChangeAspect="1"/>
          </p:cNvPicPr>
          <p:nvPr/>
        </p:nvPicPr>
        <p:blipFill>
          <a:blip r:embed="rId2"/>
          <a:stretch>
            <a:fillRect/>
          </a:stretch>
        </p:blipFill>
        <p:spPr>
          <a:xfrm>
            <a:off x="2144274" y="1528967"/>
            <a:ext cx="7903451" cy="4476471"/>
          </a:xfrm>
          <a:prstGeom prst="rect">
            <a:avLst/>
          </a:prstGeom>
        </p:spPr>
      </p:pic>
    </p:spTree>
    <p:extLst>
      <p:ext uri="{BB962C8B-B14F-4D97-AF65-F5344CB8AC3E}">
        <p14:creationId xmlns:p14="http://schemas.microsoft.com/office/powerpoint/2010/main" val="90873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A4E2D6-89A6-44A9-8DC0-69612CD1196B}"/>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17</a:t>
            </a:fld>
            <a:endParaRPr lang="en-US" dirty="0">
              <a:solidFill>
                <a:prstClr val="white">
                  <a:lumMod val="95000"/>
                </a:prstClr>
              </a:solidFill>
            </a:endParaRPr>
          </a:p>
        </p:txBody>
      </p:sp>
      <p:sp>
        <p:nvSpPr>
          <p:cNvPr id="5" name="Text Placeholder 2">
            <a:extLst>
              <a:ext uri="{FF2B5EF4-FFF2-40B4-BE49-F238E27FC236}">
                <a16:creationId xmlns:a16="http://schemas.microsoft.com/office/drawing/2014/main" id="{7BFF301F-EB76-4F86-B8FF-698881905647}"/>
              </a:ext>
            </a:extLst>
          </p:cNvPr>
          <p:cNvSpPr txBox="1">
            <a:spLocks/>
          </p:cNvSpPr>
          <p:nvPr/>
        </p:nvSpPr>
        <p:spPr>
          <a:xfrm>
            <a:off x="453573" y="880069"/>
            <a:ext cx="10562804" cy="64555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100" b="1" dirty="0">
                <a:solidFill>
                  <a:srgbClr val="0070C0"/>
                </a:solidFill>
              </a:rPr>
              <a:t>How has Unemployment rates affect property values and inventory?</a:t>
            </a:r>
          </a:p>
        </p:txBody>
      </p:sp>
      <p:pic>
        <p:nvPicPr>
          <p:cNvPr id="6" name="Picture 5">
            <a:extLst>
              <a:ext uri="{FF2B5EF4-FFF2-40B4-BE49-F238E27FC236}">
                <a16:creationId xmlns:a16="http://schemas.microsoft.com/office/drawing/2014/main" id="{B8F43554-6714-46A8-B850-686C0E9065F3}"/>
              </a:ext>
            </a:extLst>
          </p:cNvPr>
          <p:cNvPicPr>
            <a:picLocks noChangeAspect="1"/>
          </p:cNvPicPr>
          <p:nvPr/>
        </p:nvPicPr>
        <p:blipFill>
          <a:blip r:embed="rId2"/>
          <a:stretch>
            <a:fillRect/>
          </a:stretch>
        </p:blipFill>
        <p:spPr>
          <a:xfrm>
            <a:off x="404812" y="2114550"/>
            <a:ext cx="5330163" cy="3954516"/>
          </a:xfrm>
          <a:prstGeom prst="rect">
            <a:avLst/>
          </a:prstGeom>
        </p:spPr>
      </p:pic>
      <p:pic>
        <p:nvPicPr>
          <p:cNvPr id="7" name="Picture 6">
            <a:extLst>
              <a:ext uri="{FF2B5EF4-FFF2-40B4-BE49-F238E27FC236}">
                <a16:creationId xmlns:a16="http://schemas.microsoft.com/office/drawing/2014/main" id="{E8FEF02B-85CA-4904-A8CB-81F4271867D9}"/>
              </a:ext>
            </a:extLst>
          </p:cNvPr>
          <p:cNvPicPr>
            <a:picLocks noChangeAspect="1"/>
          </p:cNvPicPr>
          <p:nvPr/>
        </p:nvPicPr>
        <p:blipFill>
          <a:blip r:embed="rId3"/>
          <a:stretch>
            <a:fillRect/>
          </a:stretch>
        </p:blipFill>
        <p:spPr>
          <a:xfrm>
            <a:off x="6427156" y="1944148"/>
            <a:ext cx="5245732" cy="4295320"/>
          </a:xfrm>
          <a:prstGeom prst="rect">
            <a:avLst/>
          </a:prstGeom>
        </p:spPr>
      </p:pic>
    </p:spTree>
    <p:extLst>
      <p:ext uri="{BB962C8B-B14F-4D97-AF65-F5344CB8AC3E}">
        <p14:creationId xmlns:p14="http://schemas.microsoft.com/office/powerpoint/2010/main" val="1057946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3B44A-ABB4-41AC-8335-925C51E56CD7}"/>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18</a:t>
            </a:fld>
            <a:endParaRPr lang="en-US" dirty="0">
              <a:solidFill>
                <a:prstClr val="white">
                  <a:lumMod val="95000"/>
                </a:prstClr>
              </a:solidFill>
            </a:endParaRPr>
          </a:p>
        </p:txBody>
      </p:sp>
      <p:sp>
        <p:nvSpPr>
          <p:cNvPr id="7" name="Text Placeholder 6">
            <a:extLst>
              <a:ext uri="{FF2B5EF4-FFF2-40B4-BE49-F238E27FC236}">
                <a16:creationId xmlns:a16="http://schemas.microsoft.com/office/drawing/2014/main" id="{90B30D91-FC61-48C8-9B7D-4BA24A9D9A82}"/>
              </a:ext>
            </a:extLst>
          </p:cNvPr>
          <p:cNvSpPr>
            <a:spLocks noGrp="1"/>
          </p:cNvSpPr>
          <p:nvPr>
            <p:ph type="body" idx="1"/>
          </p:nvPr>
        </p:nvSpPr>
        <p:spPr>
          <a:xfrm>
            <a:off x="339950" y="605982"/>
            <a:ext cx="7483877" cy="488272"/>
          </a:xfrm>
        </p:spPr>
        <p:txBody>
          <a:bodyPr/>
          <a:lstStyle/>
          <a:p>
            <a:r>
              <a:rPr lang="en-US" b="1" dirty="0">
                <a:solidFill>
                  <a:srgbClr val="0070C0"/>
                </a:solidFill>
              </a:rPr>
              <a:t>Inventory Bar Graph </a:t>
            </a:r>
          </a:p>
        </p:txBody>
      </p:sp>
      <p:sp>
        <p:nvSpPr>
          <p:cNvPr id="14" name="TextBox 13">
            <a:extLst>
              <a:ext uri="{FF2B5EF4-FFF2-40B4-BE49-F238E27FC236}">
                <a16:creationId xmlns:a16="http://schemas.microsoft.com/office/drawing/2014/main" id="{B546CBF2-0785-4E82-B4B3-4630923779C6}"/>
              </a:ext>
            </a:extLst>
          </p:cNvPr>
          <p:cNvSpPr txBox="1"/>
          <p:nvPr/>
        </p:nvSpPr>
        <p:spPr>
          <a:xfrm>
            <a:off x="339950" y="1205847"/>
            <a:ext cx="11147200" cy="1015663"/>
          </a:xfrm>
          <a:prstGeom prst="rect">
            <a:avLst/>
          </a:prstGeom>
          <a:noFill/>
        </p:spPr>
        <p:txBody>
          <a:bodyPr wrap="square" rtlCol="0">
            <a:spAutoFit/>
          </a:bodyPr>
          <a:lstStyle/>
          <a:p>
            <a:r>
              <a:rPr lang="en-US" sz="2000" dirty="0"/>
              <a:t>The graph shows inventory from  2012 – 2018. The inventory shows all home for sale that recorded in Redfin </a:t>
            </a:r>
            <a:r>
              <a:rPr lang="en-US" sz="2000" dirty="0" err="1"/>
              <a:t>DataCenter</a:t>
            </a:r>
            <a:r>
              <a:rPr lang="en-US" sz="2000" dirty="0"/>
              <a:t>. The bar graph shows the monthly change of the real estate inventory in orange county.</a:t>
            </a:r>
          </a:p>
        </p:txBody>
      </p:sp>
      <p:pic>
        <p:nvPicPr>
          <p:cNvPr id="3" name="Picture 2">
            <a:extLst>
              <a:ext uri="{FF2B5EF4-FFF2-40B4-BE49-F238E27FC236}">
                <a16:creationId xmlns:a16="http://schemas.microsoft.com/office/drawing/2014/main" id="{9FBBDC39-5AFB-4348-A748-BFCF6762B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3856"/>
            <a:ext cx="11628327" cy="4185898"/>
          </a:xfrm>
          <a:prstGeom prst="rect">
            <a:avLst/>
          </a:prstGeom>
          <a:solidFill>
            <a:schemeClr val="bg1">
              <a:lumMod val="95000"/>
            </a:schemeClr>
          </a:solidFill>
        </p:spPr>
      </p:pic>
    </p:spTree>
    <p:extLst>
      <p:ext uri="{BB962C8B-B14F-4D97-AF65-F5344CB8AC3E}">
        <p14:creationId xmlns:p14="http://schemas.microsoft.com/office/powerpoint/2010/main" val="2435968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3B44A-ABB4-41AC-8335-925C51E56CD7}"/>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19</a:t>
            </a:fld>
            <a:endParaRPr lang="en-US" dirty="0">
              <a:solidFill>
                <a:prstClr val="white">
                  <a:lumMod val="95000"/>
                </a:prstClr>
              </a:solidFill>
            </a:endParaRPr>
          </a:p>
        </p:txBody>
      </p:sp>
      <p:sp>
        <p:nvSpPr>
          <p:cNvPr id="7" name="Text Placeholder 6">
            <a:extLst>
              <a:ext uri="{FF2B5EF4-FFF2-40B4-BE49-F238E27FC236}">
                <a16:creationId xmlns:a16="http://schemas.microsoft.com/office/drawing/2014/main" id="{90B30D91-FC61-48C8-9B7D-4BA24A9D9A82}"/>
              </a:ext>
            </a:extLst>
          </p:cNvPr>
          <p:cNvSpPr>
            <a:spLocks noGrp="1"/>
          </p:cNvSpPr>
          <p:nvPr>
            <p:ph type="body" idx="1"/>
          </p:nvPr>
        </p:nvSpPr>
        <p:spPr>
          <a:xfrm>
            <a:off x="861133" y="610807"/>
            <a:ext cx="7483877" cy="488272"/>
          </a:xfrm>
        </p:spPr>
        <p:txBody>
          <a:bodyPr/>
          <a:lstStyle/>
          <a:p>
            <a:r>
              <a:rPr lang="en-US" b="1" dirty="0">
                <a:solidFill>
                  <a:srgbClr val="0070C0"/>
                </a:solidFill>
              </a:rPr>
              <a:t>Inventory Mean Line Graph </a:t>
            </a:r>
          </a:p>
        </p:txBody>
      </p:sp>
      <p:sp>
        <p:nvSpPr>
          <p:cNvPr id="14" name="TextBox 13">
            <a:extLst>
              <a:ext uri="{FF2B5EF4-FFF2-40B4-BE49-F238E27FC236}">
                <a16:creationId xmlns:a16="http://schemas.microsoft.com/office/drawing/2014/main" id="{B546CBF2-0785-4E82-B4B3-4630923779C6}"/>
              </a:ext>
            </a:extLst>
          </p:cNvPr>
          <p:cNvSpPr txBox="1"/>
          <p:nvPr/>
        </p:nvSpPr>
        <p:spPr>
          <a:xfrm>
            <a:off x="794408" y="1233996"/>
            <a:ext cx="7950097" cy="861774"/>
          </a:xfrm>
          <a:prstGeom prst="rect">
            <a:avLst/>
          </a:prstGeom>
          <a:noFill/>
        </p:spPr>
        <p:txBody>
          <a:bodyPr wrap="square" rtlCol="0">
            <a:spAutoFit/>
          </a:bodyPr>
          <a:lstStyle/>
          <a:p>
            <a:r>
              <a:rPr lang="en-US" sz="1600" dirty="0"/>
              <a:t>The graph shows inventory mean from  2012 – 2018. The line graph clearly represents the pick and bottom of the real estate inventory in orange county. We can see that in 2013 the inventory was reach the bottom (-68.4%) and 2014 it reaches the pick (82.1%). </a:t>
            </a:r>
          </a:p>
        </p:txBody>
      </p:sp>
      <p:pic>
        <p:nvPicPr>
          <p:cNvPr id="6" name="Picture 5">
            <a:extLst>
              <a:ext uri="{FF2B5EF4-FFF2-40B4-BE49-F238E27FC236}">
                <a16:creationId xmlns:a16="http://schemas.microsoft.com/office/drawing/2014/main" id="{9F1231E8-1309-E444-B6FB-86DA7DA4F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5" y="2286001"/>
            <a:ext cx="10972801" cy="4202348"/>
          </a:xfrm>
          <a:prstGeom prst="rect">
            <a:avLst/>
          </a:prstGeom>
        </p:spPr>
      </p:pic>
    </p:spTree>
    <p:extLst>
      <p:ext uri="{BB962C8B-B14F-4D97-AF65-F5344CB8AC3E}">
        <p14:creationId xmlns:p14="http://schemas.microsoft.com/office/powerpoint/2010/main" val="129494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5A9E702-499B-4560-ACCC-23589EF64113}" type="slidenum">
              <a:rPr lang="en-US" smtClean="0">
                <a:solidFill>
                  <a:prstClr val="white">
                    <a:lumMod val="95000"/>
                  </a:prstClr>
                </a:solidFill>
              </a:rPr>
              <a:pPr/>
              <a:t>2</a:t>
            </a:fld>
            <a:endParaRPr lang="en-US" dirty="0">
              <a:solidFill>
                <a:prstClr val="white">
                  <a:lumMod val="95000"/>
                </a:prstClr>
              </a:solidFill>
            </a:endParaRPr>
          </a:p>
        </p:txBody>
      </p:sp>
      <p:sp>
        <p:nvSpPr>
          <p:cNvPr id="6" name="Slide Number Placeholder 2"/>
          <p:cNvSpPr txBox="1">
            <a:spLocks/>
          </p:cNvSpPr>
          <p:nvPr/>
        </p:nvSpPr>
        <p:spPr>
          <a:xfrm>
            <a:off x="8534400" y="6657990"/>
            <a:ext cx="2133600" cy="20001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1">
                    <a:lumMod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5A9E702-499B-4560-ACCC-23589EF64113}" type="slidenum">
              <a:rPr lang="en-US">
                <a:solidFill>
                  <a:prstClr val="white">
                    <a:lumMod val="95000"/>
                  </a:prstClr>
                </a:solidFill>
              </a:rPr>
              <a:pPr/>
              <a:t>2</a:t>
            </a:fld>
            <a:endParaRPr lang="en-US" dirty="0">
              <a:solidFill>
                <a:prstClr val="white">
                  <a:lumMod val="95000"/>
                </a:prstClr>
              </a:solidFill>
            </a:endParaRPr>
          </a:p>
        </p:txBody>
      </p:sp>
      <p:sp>
        <p:nvSpPr>
          <p:cNvPr id="2" name="TextBox 1"/>
          <p:cNvSpPr txBox="1"/>
          <p:nvPr/>
        </p:nvSpPr>
        <p:spPr>
          <a:xfrm>
            <a:off x="640971" y="1465342"/>
            <a:ext cx="9686365" cy="4955203"/>
          </a:xfrm>
          <a:prstGeom prst="rect">
            <a:avLst/>
          </a:prstGeom>
          <a:noFill/>
        </p:spPr>
        <p:txBody>
          <a:bodyPr wrap="square" rtlCol="0">
            <a:spAutoFit/>
          </a:bodyPr>
          <a:lstStyle/>
          <a:p>
            <a:pPr marL="742950" lvl="1" indent="-285750">
              <a:buFont typeface="Arial" panose="020B0604020202020204" pitchFamily="34" charset="0"/>
              <a:buChar char="•"/>
            </a:pPr>
            <a:r>
              <a:rPr lang="en-US" sz="2400" dirty="0">
                <a:solidFill>
                  <a:srgbClr val="0070C0"/>
                </a:solidFill>
              </a:rPr>
              <a:t>Project Summary</a:t>
            </a:r>
          </a:p>
          <a:p>
            <a:pPr marL="1200150" lvl="2" indent="-285750">
              <a:buFont typeface="Arial" panose="020B0604020202020204" pitchFamily="34" charset="0"/>
              <a:buChar char="•"/>
            </a:pPr>
            <a:r>
              <a:rPr lang="en-US" sz="2400" dirty="0">
                <a:solidFill>
                  <a:srgbClr val="0070C0"/>
                </a:solidFill>
              </a:rPr>
              <a:t>Overview</a:t>
            </a:r>
          </a:p>
          <a:p>
            <a:pPr marL="1200150" lvl="2" indent="-285750">
              <a:buFont typeface="Arial" panose="020B0604020202020204" pitchFamily="34" charset="0"/>
              <a:buChar char="•"/>
            </a:pPr>
            <a:r>
              <a:rPr lang="en-US" sz="2400" dirty="0">
                <a:solidFill>
                  <a:srgbClr val="0070C0"/>
                </a:solidFill>
              </a:rPr>
              <a:t>Approach</a:t>
            </a:r>
          </a:p>
          <a:p>
            <a:pPr marL="1200150" lvl="2" indent="-285750">
              <a:buFont typeface="Arial" panose="020B0604020202020204" pitchFamily="34" charset="0"/>
              <a:buChar char="•"/>
            </a:pPr>
            <a:r>
              <a:rPr lang="en-US" sz="2400" dirty="0">
                <a:solidFill>
                  <a:srgbClr val="0070C0"/>
                </a:solidFill>
              </a:rPr>
              <a:t>Challenges</a:t>
            </a:r>
          </a:p>
          <a:p>
            <a:pPr lvl="2"/>
            <a:endParaRPr lang="en-US" sz="2400" dirty="0">
              <a:solidFill>
                <a:srgbClr val="0070C0"/>
              </a:solidFill>
            </a:endParaRPr>
          </a:p>
          <a:p>
            <a:pPr marL="742950" lvl="1" indent="-285750">
              <a:buFont typeface="Arial" panose="020B0604020202020204" pitchFamily="34" charset="0"/>
              <a:buChar char="•"/>
            </a:pPr>
            <a:r>
              <a:rPr lang="en-US" sz="2400" dirty="0">
                <a:solidFill>
                  <a:srgbClr val="0070C0"/>
                </a:solidFill>
              </a:rPr>
              <a:t>Project Details</a:t>
            </a:r>
          </a:p>
          <a:p>
            <a:pPr marL="1200150" lvl="2" indent="-285750">
              <a:buFont typeface="Arial" panose="020B0604020202020204" pitchFamily="34" charset="0"/>
              <a:buChar char="•"/>
            </a:pPr>
            <a:r>
              <a:rPr lang="en-US" sz="2000" dirty="0">
                <a:solidFill>
                  <a:srgbClr val="0070C0"/>
                </a:solidFill>
              </a:rPr>
              <a:t>Data Gathering</a:t>
            </a:r>
          </a:p>
          <a:p>
            <a:pPr marL="1200150" lvl="2" indent="-285750">
              <a:buFont typeface="Arial" panose="020B0604020202020204" pitchFamily="34" charset="0"/>
              <a:buChar char="•"/>
            </a:pPr>
            <a:r>
              <a:rPr lang="en-US" sz="2000" dirty="0">
                <a:solidFill>
                  <a:srgbClr val="0070C0"/>
                </a:solidFill>
              </a:rPr>
              <a:t>Data Cleanup</a:t>
            </a:r>
          </a:p>
          <a:p>
            <a:pPr marL="1200150" lvl="2" indent="-285750">
              <a:buFont typeface="Arial" panose="020B0604020202020204" pitchFamily="34" charset="0"/>
              <a:buChar char="•"/>
            </a:pPr>
            <a:r>
              <a:rPr lang="en-US" sz="2000" dirty="0">
                <a:solidFill>
                  <a:srgbClr val="0070C0"/>
                </a:solidFill>
              </a:rPr>
              <a:t>Data Explorations</a:t>
            </a:r>
          </a:p>
          <a:p>
            <a:pPr marL="1200150" lvl="2" indent="-285750">
              <a:buFont typeface="Arial" panose="020B0604020202020204" pitchFamily="34" charset="0"/>
              <a:buChar char="•"/>
            </a:pPr>
            <a:r>
              <a:rPr lang="en-US" sz="2000" dirty="0">
                <a:solidFill>
                  <a:srgbClr val="0070C0"/>
                </a:solidFill>
              </a:rPr>
              <a:t>Data Issues</a:t>
            </a:r>
          </a:p>
          <a:p>
            <a:pPr marL="1200150" lvl="2" indent="-285750">
              <a:buFont typeface="Arial" panose="020B0604020202020204" pitchFamily="34" charset="0"/>
              <a:buChar char="•"/>
            </a:pPr>
            <a:r>
              <a:rPr lang="en-US" sz="2000" dirty="0">
                <a:solidFill>
                  <a:srgbClr val="0070C0"/>
                </a:solidFill>
              </a:rPr>
              <a:t>Data Analysis &amp; Insights</a:t>
            </a:r>
          </a:p>
          <a:p>
            <a:pPr marL="800100" lvl="1" indent="-342900">
              <a:buFont typeface="Arial" panose="020B0604020202020204" pitchFamily="34" charset="0"/>
              <a:buChar char="•"/>
            </a:pPr>
            <a:endParaRPr lang="en-US" sz="2400" dirty="0">
              <a:solidFill>
                <a:srgbClr val="0070C0"/>
              </a:solidFill>
            </a:endParaRPr>
          </a:p>
          <a:p>
            <a:pPr marL="800100" lvl="1" indent="-342900">
              <a:buFont typeface="Arial" panose="020B0604020202020204" pitchFamily="34" charset="0"/>
              <a:buChar char="•"/>
            </a:pPr>
            <a:r>
              <a:rPr lang="en-US" sz="2400" dirty="0">
                <a:solidFill>
                  <a:srgbClr val="0070C0"/>
                </a:solidFill>
              </a:rPr>
              <a:t>Results</a:t>
            </a:r>
          </a:p>
          <a:p>
            <a:pPr marL="800100" lvl="1" indent="-342900">
              <a:buFont typeface="Arial" panose="020B0604020202020204" pitchFamily="34" charset="0"/>
              <a:buChar char="•"/>
            </a:pPr>
            <a:r>
              <a:rPr lang="en-US" sz="2400" dirty="0">
                <a:solidFill>
                  <a:srgbClr val="0070C0"/>
                </a:solidFill>
              </a:rPr>
              <a:t>Q &amp; A</a:t>
            </a:r>
            <a:endParaRPr lang="en-US" sz="2400" dirty="0">
              <a:solidFill>
                <a:prstClr val="black"/>
              </a:solidFill>
            </a:endParaRPr>
          </a:p>
        </p:txBody>
      </p:sp>
      <p:sp>
        <p:nvSpPr>
          <p:cNvPr id="3" name="Title 2"/>
          <p:cNvSpPr>
            <a:spLocks noGrp="1"/>
          </p:cNvSpPr>
          <p:nvPr>
            <p:ph type="title"/>
          </p:nvPr>
        </p:nvSpPr>
        <p:spPr>
          <a:xfrm>
            <a:off x="62748" y="783977"/>
            <a:ext cx="12026155" cy="447486"/>
          </a:xfrm>
        </p:spPr>
        <p:txBody>
          <a:bodyPr/>
          <a:lstStyle/>
          <a:p>
            <a:r>
              <a:rPr lang="en-US" sz="2400" dirty="0">
                <a:solidFill>
                  <a:srgbClr val="0070C0"/>
                </a:solidFill>
              </a:rPr>
              <a:t>Project Outline</a:t>
            </a:r>
          </a:p>
        </p:txBody>
      </p:sp>
      <p:sp>
        <p:nvSpPr>
          <p:cNvPr id="5" name="TextBox 4"/>
          <p:cNvSpPr txBox="1"/>
          <p:nvPr/>
        </p:nvSpPr>
        <p:spPr>
          <a:xfrm>
            <a:off x="3993776" y="82767"/>
            <a:ext cx="5230919" cy="461665"/>
          </a:xfrm>
          <a:prstGeom prst="rect">
            <a:avLst/>
          </a:prstGeom>
          <a:noFill/>
        </p:spPr>
        <p:txBody>
          <a:bodyPr wrap="none" rtlCol="0">
            <a:spAutoFit/>
          </a:bodyPr>
          <a:lstStyle/>
          <a:p>
            <a:r>
              <a:rPr lang="en-US" sz="2400" b="1" dirty="0">
                <a:solidFill>
                  <a:srgbClr val="0070C0"/>
                </a:solidFill>
              </a:rPr>
              <a:t>Orange County Real Estate Market</a:t>
            </a:r>
          </a:p>
        </p:txBody>
      </p:sp>
    </p:spTree>
    <p:extLst>
      <p:ext uri="{BB962C8B-B14F-4D97-AF65-F5344CB8AC3E}">
        <p14:creationId xmlns:p14="http://schemas.microsoft.com/office/powerpoint/2010/main" val="1300277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A4E2D6-89A6-44A9-8DC0-69612CD1196B}"/>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20</a:t>
            </a:fld>
            <a:endParaRPr lang="en-US" dirty="0">
              <a:solidFill>
                <a:prstClr val="white">
                  <a:lumMod val="95000"/>
                </a:prstClr>
              </a:solidFill>
            </a:endParaRPr>
          </a:p>
        </p:txBody>
      </p:sp>
      <p:sp>
        <p:nvSpPr>
          <p:cNvPr id="5" name="Text Placeholder 2">
            <a:extLst>
              <a:ext uri="{FF2B5EF4-FFF2-40B4-BE49-F238E27FC236}">
                <a16:creationId xmlns:a16="http://schemas.microsoft.com/office/drawing/2014/main" id="{7BFF301F-EB76-4F86-B8FF-698881905647}"/>
              </a:ext>
            </a:extLst>
          </p:cNvPr>
          <p:cNvSpPr txBox="1">
            <a:spLocks/>
          </p:cNvSpPr>
          <p:nvPr/>
        </p:nvSpPr>
        <p:spPr>
          <a:xfrm>
            <a:off x="741143" y="539265"/>
            <a:ext cx="10562804" cy="64555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100" b="1" dirty="0">
                <a:solidFill>
                  <a:srgbClr val="0070C0"/>
                </a:solidFill>
              </a:rPr>
              <a:t>How Inventory affect the Housing market</a:t>
            </a:r>
          </a:p>
        </p:txBody>
      </p:sp>
      <p:pic>
        <p:nvPicPr>
          <p:cNvPr id="7" name="Picture 6">
            <a:extLst>
              <a:ext uri="{FF2B5EF4-FFF2-40B4-BE49-F238E27FC236}">
                <a16:creationId xmlns:a16="http://schemas.microsoft.com/office/drawing/2014/main" id="{E8FEF02B-85CA-4904-A8CB-81F4271867D9}"/>
              </a:ext>
            </a:extLst>
          </p:cNvPr>
          <p:cNvPicPr>
            <a:picLocks noChangeAspect="1"/>
          </p:cNvPicPr>
          <p:nvPr/>
        </p:nvPicPr>
        <p:blipFill>
          <a:blip r:embed="rId2"/>
          <a:stretch>
            <a:fillRect/>
          </a:stretch>
        </p:blipFill>
        <p:spPr>
          <a:xfrm>
            <a:off x="6913693" y="1579075"/>
            <a:ext cx="4927106" cy="4295320"/>
          </a:xfrm>
          <a:prstGeom prst="rect">
            <a:avLst/>
          </a:prstGeom>
        </p:spPr>
      </p:pic>
      <p:pic>
        <p:nvPicPr>
          <p:cNvPr id="6" name="Picture 5">
            <a:extLst>
              <a:ext uri="{FF2B5EF4-FFF2-40B4-BE49-F238E27FC236}">
                <a16:creationId xmlns:a16="http://schemas.microsoft.com/office/drawing/2014/main" id="{094244E7-A605-714A-967A-E7EE005BE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16" y="1661482"/>
            <a:ext cx="6783077" cy="4130506"/>
          </a:xfrm>
          <a:prstGeom prst="rect">
            <a:avLst/>
          </a:prstGeom>
        </p:spPr>
      </p:pic>
    </p:spTree>
    <p:extLst>
      <p:ext uri="{BB962C8B-B14F-4D97-AF65-F5344CB8AC3E}">
        <p14:creationId xmlns:p14="http://schemas.microsoft.com/office/powerpoint/2010/main" val="2211114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748"/>
            <a:ext cx="10363200" cy="555063"/>
          </a:xfrm>
        </p:spPr>
        <p:txBody>
          <a:bodyPr/>
          <a:lstStyle/>
          <a:p>
            <a:r>
              <a:rPr lang="en-US" sz="2400" dirty="0">
                <a:solidFill>
                  <a:srgbClr val="0070C0"/>
                </a:solidFill>
              </a:rPr>
              <a:t>Future Pricing OC Housing Trends</a:t>
            </a:r>
          </a:p>
        </p:txBody>
      </p:sp>
      <p:sp>
        <p:nvSpPr>
          <p:cNvPr id="4" name="Slide Number Placeholder 3"/>
          <p:cNvSpPr>
            <a:spLocks noGrp="1"/>
          </p:cNvSpPr>
          <p:nvPr>
            <p:ph type="sldNum" sz="quarter" idx="12"/>
          </p:nvPr>
        </p:nvSpPr>
        <p:spPr/>
        <p:txBody>
          <a:bodyPr/>
          <a:lstStyle/>
          <a:p>
            <a:fld id="{15A9E702-499B-4560-ACCC-23589EF64113}" type="slidenum">
              <a:rPr lang="en-US" smtClean="0">
                <a:solidFill>
                  <a:prstClr val="white">
                    <a:lumMod val="95000"/>
                  </a:prstClr>
                </a:solidFill>
              </a:rPr>
              <a:pPr/>
              <a:t>21</a:t>
            </a:fld>
            <a:endParaRPr lang="en-US" dirty="0">
              <a:solidFill>
                <a:prstClr val="white">
                  <a:lumMod val="95000"/>
                </a:prstClr>
              </a:solidFill>
            </a:endParaRPr>
          </a:p>
        </p:txBody>
      </p:sp>
      <p:sp>
        <p:nvSpPr>
          <p:cNvPr id="5" name="TextBox 4"/>
          <p:cNvSpPr txBox="1"/>
          <p:nvPr/>
        </p:nvSpPr>
        <p:spPr>
          <a:xfrm>
            <a:off x="129459" y="1847636"/>
            <a:ext cx="11650164" cy="2862322"/>
          </a:xfrm>
          <a:prstGeom prst="rect">
            <a:avLst/>
          </a:prstGeom>
          <a:noFill/>
        </p:spPr>
        <p:txBody>
          <a:bodyPr wrap="square" rtlCol="0" anchor="ctr">
            <a:spAutoFit/>
          </a:bodyPr>
          <a:lstStyle/>
          <a:p>
            <a:pPr algn="ctr"/>
            <a:endParaRPr lang="en-US" sz="3600" b="1" dirty="0">
              <a:solidFill>
                <a:srgbClr val="0070C0"/>
              </a:solidFill>
            </a:endParaRPr>
          </a:p>
          <a:p>
            <a:pPr algn="ctr"/>
            <a:endParaRPr lang="en-US" sz="3600" b="1" dirty="0">
              <a:solidFill>
                <a:srgbClr val="0070C0"/>
              </a:solidFill>
            </a:endParaRPr>
          </a:p>
          <a:p>
            <a:pPr algn="ctr"/>
            <a:r>
              <a:rPr lang="en-US" sz="3600" b="1" dirty="0">
                <a:solidFill>
                  <a:srgbClr val="0070C0"/>
                </a:solidFill>
              </a:rPr>
              <a:t>??</a:t>
            </a:r>
          </a:p>
          <a:p>
            <a:pPr algn="ctr"/>
            <a:endParaRPr lang="en-US" sz="3600" b="1" dirty="0">
              <a:solidFill>
                <a:srgbClr val="0070C0"/>
              </a:solidFill>
            </a:endParaRPr>
          </a:p>
          <a:p>
            <a:pPr algn="ctr"/>
            <a:endParaRPr lang="en-US" sz="3600" b="1" dirty="0">
              <a:solidFill>
                <a:srgbClr val="0070C0"/>
              </a:solidFill>
            </a:endParaRPr>
          </a:p>
        </p:txBody>
      </p:sp>
      <p:sp>
        <p:nvSpPr>
          <p:cNvPr id="6" name="TextBox 5"/>
          <p:cNvSpPr txBox="1"/>
          <p:nvPr/>
        </p:nvSpPr>
        <p:spPr>
          <a:xfrm>
            <a:off x="3993776" y="82767"/>
            <a:ext cx="5230919" cy="461665"/>
          </a:xfrm>
          <a:prstGeom prst="rect">
            <a:avLst/>
          </a:prstGeom>
          <a:noFill/>
        </p:spPr>
        <p:txBody>
          <a:bodyPr wrap="none" rtlCol="0">
            <a:spAutoFit/>
          </a:bodyPr>
          <a:lstStyle/>
          <a:p>
            <a:r>
              <a:rPr lang="en-US" sz="2400" b="1" dirty="0">
                <a:solidFill>
                  <a:srgbClr val="0070C0"/>
                </a:solidFill>
              </a:rPr>
              <a:t>Orange County Real Estate Market</a:t>
            </a:r>
          </a:p>
        </p:txBody>
      </p:sp>
      <p:pic>
        <p:nvPicPr>
          <p:cNvPr id="7" name="Picture 6" descr="A picture containing map, text, sky&#10;&#10;Description generated with very high confidence">
            <a:extLst>
              <a:ext uri="{FF2B5EF4-FFF2-40B4-BE49-F238E27FC236}">
                <a16:creationId xmlns:a16="http://schemas.microsoft.com/office/drawing/2014/main" id="{FC94C268-5371-4CFB-8667-C7F653413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1163"/>
            <a:ext cx="12192000" cy="4455673"/>
          </a:xfrm>
          <a:prstGeom prst="rect">
            <a:avLst/>
          </a:prstGeom>
        </p:spPr>
      </p:pic>
    </p:spTree>
    <p:extLst>
      <p:ext uri="{BB962C8B-B14F-4D97-AF65-F5344CB8AC3E}">
        <p14:creationId xmlns:p14="http://schemas.microsoft.com/office/powerpoint/2010/main" val="2207867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3B44A-ABB4-41AC-8335-925C51E56CD7}"/>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22</a:t>
            </a:fld>
            <a:endParaRPr lang="en-US" dirty="0">
              <a:solidFill>
                <a:prstClr val="white">
                  <a:lumMod val="95000"/>
                </a:prstClr>
              </a:solidFill>
            </a:endParaRPr>
          </a:p>
        </p:txBody>
      </p:sp>
      <p:sp>
        <p:nvSpPr>
          <p:cNvPr id="7" name="Text Placeholder 6">
            <a:extLst>
              <a:ext uri="{FF2B5EF4-FFF2-40B4-BE49-F238E27FC236}">
                <a16:creationId xmlns:a16="http://schemas.microsoft.com/office/drawing/2014/main" id="{90B30D91-FC61-48C8-9B7D-4BA24A9D9A82}"/>
              </a:ext>
            </a:extLst>
          </p:cNvPr>
          <p:cNvSpPr>
            <a:spLocks noGrp="1"/>
          </p:cNvSpPr>
          <p:nvPr>
            <p:ph type="body" idx="1"/>
          </p:nvPr>
        </p:nvSpPr>
        <p:spPr>
          <a:xfrm>
            <a:off x="2319505" y="1157288"/>
            <a:ext cx="7552990" cy="1272262"/>
          </a:xfrm>
        </p:spPr>
        <p:txBody>
          <a:bodyPr>
            <a:normAutofit/>
          </a:bodyPr>
          <a:lstStyle/>
          <a:p>
            <a:pPr algn="ctr"/>
            <a:r>
              <a:rPr lang="en-US" sz="4400" b="1" dirty="0">
                <a:solidFill>
                  <a:srgbClr val="0070C0"/>
                </a:solidFill>
              </a:rPr>
              <a:t>Results &amp; Insights</a:t>
            </a:r>
          </a:p>
        </p:txBody>
      </p:sp>
      <p:pic>
        <p:nvPicPr>
          <p:cNvPr id="2" name="Picture 1">
            <a:extLst>
              <a:ext uri="{FF2B5EF4-FFF2-40B4-BE49-F238E27FC236}">
                <a16:creationId xmlns:a16="http://schemas.microsoft.com/office/drawing/2014/main" id="{168629F7-54FC-4160-99D6-A5E6B0D07861}"/>
              </a:ext>
            </a:extLst>
          </p:cNvPr>
          <p:cNvPicPr>
            <a:picLocks noChangeAspect="1"/>
          </p:cNvPicPr>
          <p:nvPr/>
        </p:nvPicPr>
        <p:blipFill>
          <a:blip r:embed="rId2"/>
          <a:stretch>
            <a:fillRect/>
          </a:stretch>
        </p:blipFill>
        <p:spPr>
          <a:xfrm>
            <a:off x="210127" y="2515830"/>
            <a:ext cx="5742934" cy="3825241"/>
          </a:xfrm>
          <a:prstGeom prst="rect">
            <a:avLst/>
          </a:prstGeom>
        </p:spPr>
      </p:pic>
    </p:spTree>
    <p:extLst>
      <p:ext uri="{BB962C8B-B14F-4D97-AF65-F5344CB8AC3E}">
        <p14:creationId xmlns:p14="http://schemas.microsoft.com/office/powerpoint/2010/main" val="3748743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6696CD-8F07-4DBA-86E2-A01F94CEED31}"/>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23</a:t>
            </a:fld>
            <a:endParaRPr lang="en-US" dirty="0">
              <a:solidFill>
                <a:prstClr val="white">
                  <a:lumMod val="95000"/>
                </a:prstClr>
              </a:solidFill>
            </a:endParaRPr>
          </a:p>
        </p:txBody>
      </p:sp>
      <p:sp>
        <p:nvSpPr>
          <p:cNvPr id="6" name="Text Placeholder 2">
            <a:extLst>
              <a:ext uri="{FF2B5EF4-FFF2-40B4-BE49-F238E27FC236}">
                <a16:creationId xmlns:a16="http://schemas.microsoft.com/office/drawing/2014/main" id="{8D3845D6-DC88-4ABE-B375-067320516704}"/>
              </a:ext>
            </a:extLst>
          </p:cNvPr>
          <p:cNvSpPr>
            <a:spLocks noGrp="1"/>
          </p:cNvSpPr>
          <p:nvPr>
            <p:ph type="body" idx="1"/>
          </p:nvPr>
        </p:nvSpPr>
        <p:spPr>
          <a:xfrm>
            <a:off x="914400" y="1701005"/>
            <a:ext cx="10363200" cy="3261139"/>
          </a:xfrm>
        </p:spPr>
        <p:txBody>
          <a:bodyPr>
            <a:normAutofit/>
          </a:bodyPr>
          <a:lstStyle/>
          <a:p>
            <a:r>
              <a:rPr lang="en-US" dirty="0"/>
              <a:t>The inventory for Orange county area shows a positive trend from 2013 to 2016, and then the inventory decreased and keep stable. We learned that the inventory mean was 4301 in 2013, and become 7859 in 2016. Between 2014-2018, the inventory has the negative trend but has slightly increasing. At the same time , the house price stilling increasing gradually. We can say that the inventory in Orange County is not main effector for the house price.  </a:t>
            </a:r>
          </a:p>
        </p:txBody>
      </p:sp>
      <p:sp>
        <p:nvSpPr>
          <p:cNvPr id="7" name="Rectangle 6">
            <a:extLst>
              <a:ext uri="{FF2B5EF4-FFF2-40B4-BE49-F238E27FC236}">
                <a16:creationId xmlns:a16="http://schemas.microsoft.com/office/drawing/2014/main" id="{CBFC1C6E-3026-415C-A634-4F7E838DAEC0}"/>
              </a:ext>
            </a:extLst>
          </p:cNvPr>
          <p:cNvSpPr/>
          <p:nvPr/>
        </p:nvSpPr>
        <p:spPr>
          <a:xfrm>
            <a:off x="914400" y="838485"/>
            <a:ext cx="3542190" cy="400110"/>
          </a:xfrm>
          <a:prstGeom prst="rect">
            <a:avLst/>
          </a:prstGeom>
        </p:spPr>
        <p:txBody>
          <a:bodyPr wrap="square">
            <a:spAutoFit/>
          </a:bodyPr>
          <a:lstStyle/>
          <a:p>
            <a:r>
              <a:rPr lang="en-US" sz="2000" b="1" dirty="0">
                <a:solidFill>
                  <a:srgbClr val="0070C0"/>
                </a:solidFill>
              </a:rPr>
              <a:t>Data Analysis &amp; Insights</a:t>
            </a:r>
          </a:p>
        </p:txBody>
      </p:sp>
    </p:spTree>
    <p:extLst>
      <p:ext uri="{BB962C8B-B14F-4D97-AF65-F5344CB8AC3E}">
        <p14:creationId xmlns:p14="http://schemas.microsoft.com/office/powerpoint/2010/main" val="1521693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6696CD-8F07-4DBA-86E2-A01F94CEED31}"/>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24</a:t>
            </a:fld>
            <a:endParaRPr lang="en-US" dirty="0">
              <a:solidFill>
                <a:prstClr val="white">
                  <a:lumMod val="95000"/>
                </a:prstClr>
              </a:solidFill>
            </a:endParaRPr>
          </a:p>
        </p:txBody>
      </p:sp>
      <p:sp>
        <p:nvSpPr>
          <p:cNvPr id="6" name="Text Placeholder 2">
            <a:extLst>
              <a:ext uri="{FF2B5EF4-FFF2-40B4-BE49-F238E27FC236}">
                <a16:creationId xmlns:a16="http://schemas.microsoft.com/office/drawing/2014/main" id="{8D3845D6-DC88-4ABE-B375-067320516704}"/>
              </a:ext>
            </a:extLst>
          </p:cNvPr>
          <p:cNvSpPr>
            <a:spLocks noGrp="1"/>
          </p:cNvSpPr>
          <p:nvPr>
            <p:ph type="body" idx="1"/>
          </p:nvPr>
        </p:nvSpPr>
        <p:spPr>
          <a:xfrm>
            <a:off x="657223" y="2124405"/>
            <a:ext cx="10883135" cy="2624169"/>
          </a:xfrm>
        </p:spPr>
        <p:txBody>
          <a:bodyPr>
            <a:normAutofit/>
          </a:bodyPr>
          <a:lstStyle/>
          <a:p>
            <a:r>
              <a:rPr lang="en-US" dirty="0"/>
              <a:t>The national unemployment rate for OC Metro area shows a positive trend. We learned that the unemployment rate dropped to 4.3% which is an all-time low in the last 12 years. The low rate seems to be benefiting a resurgent housing market as we can see a steady increase in the HPI value. The improved job market leads to increased consumer confidence and leads to more transactions in the housing market.</a:t>
            </a:r>
          </a:p>
          <a:p>
            <a:endParaRPr lang="en-US" dirty="0"/>
          </a:p>
          <a:p>
            <a:endParaRPr lang="en-US" dirty="0"/>
          </a:p>
          <a:p>
            <a:endParaRPr lang="en-US" dirty="0"/>
          </a:p>
        </p:txBody>
      </p:sp>
      <p:sp>
        <p:nvSpPr>
          <p:cNvPr id="7" name="Rectangle 6">
            <a:extLst>
              <a:ext uri="{FF2B5EF4-FFF2-40B4-BE49-F238E27FC236}">
                <a16:creationId xmlns:a16="http://schemas.microsoft.com/office/drawing/2014/main" id="{CBFC1C6E-3026-415C-A634-4F7E838DAEC0}"/>
              </a:ext>
            </a:extLst>
          </p:cNvPr>
          <p:cNvSpPr/>
          <p:nvPr/>
        </p:nvSpPr>
        <p:spPr>
          <a:xfrm>
            <a:off x="657224" y="1052797"/>
            <a:ext cx="5510245" cy="400110"/>
          </a:xfrm>
          <a:prstGeom prst="rect">
            <a:avLst/>
          </a:prstGeom>
        </p:spPr>
        <p:txBody>
          <a:bodyPr wrap="square">
            <a:spAutoFit/>
          </a:bodyPr>
          <a:lstStyle/>
          <a:p>
            <a:r>
              <a:rPr lang="en-US" sz="2000" b="1" dirty="0">
                <a:solidFill>
                  <a:srgbClr val="0070C0"/>
                </a:solidFill>
              </a:rPr>
              <a:t>Data Analysis &amp; Insights: Employment Data</a:t>
            </a:r>
          </a:p>
        </p:txBody>
      </p:sp>
    </p:spTree>
    <p:extLst>
      <p:ext uri="{BB962C8B-B14F-4D97-AF65-F5344CB8AC3E}">
        <p14:creationId xmlns:p14="http://schemas.microsoft.com/office/powerpoint/2010/main" val="1156212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6696CD-8F07-4DBA-86E2-A01F94CEED31}"/>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25</a:t>
            </a:fld>
            <a:endParaRPr lang="en-US" dirty="0">
              <a:solidFill>
                <a:prstClr val="white">
                  <a:lumMod val="95000"/>
                </a:prstClr>
              </a:solidFill>
            </a:endParaRPr>
          </a:p>
        </p:txBody>
      </p:sp>
      <p:sp>
        <p:nvSpPr>
          <p:cNvPr id="6" name="Text Placeholder 2">
            <a:extLst>
              <a:ext uri="{FF2B5EF4-FFF2-40B4-BE49-F238E27FC236}">
                <a16:creationId xmlns:a16="http://schemas.microsoft.com/office/drawing/2014/main" id="{8D3845D6-DC88-4ABE-B375-067320516704}"/>
              </a:ext>
            </a:extLst>
          </p:cNvPr>
          <p:cNvSpPr>
            <a:spLocks noGrp="1"/>
          </p:cNvSpPr>
          <p:nvPr>
            <p:ph type="body" idx="1"/>
          </p:nvPr>
        </p:nvSpPr>
        <p:spPr>
          <a:xfrm>
            <a:off x="657223" y="2124405"/>
            <a:ext cx="10883135" cy="2624169"/>
          </a:xfrm>
        </p:spPr>
        <p:txBody>
          <a:bodyPr>
            <a:normAutofit/>
          </a:bodyPr>
          <a:lstStyle/>
          <a:p>
            <a:pPr marL="342900" indent="-342900">
              <a:buFont typeface="Arial" panose="020B0604020202020204" pitchFamily="34" charset="0"/>
              <a:buChar char="•"/>
            </a:pPr>
            <a:endParaRPr lang="en-US" dirty="0"/>
          </a:p>
          <a:p>
            <a:endParaRPr lang="en-US" dirty="0"/>
          </a:p>
          <a:p>
            <a:endParaRPr lang="en-US" dirty="0"/>
          </a:p>
        </p:txBody>
      </p:sp>
      <p:sp>
        <p:nvSpPr>
          <p:cNvPr id="7" name="Rectangle 6">
            <a:extLst>
              <a:ext uri="{FF2B5EF4-FFF2-40B4-BE49-F238E27FC236}">
                <a16:creationId xmlns:a16="http://schemas.microsoft.com/office/drawing/2014/main" id="{CBFC1C6E-3026-415C-A634-4F7E838DAEC0}"/>
              </a:ext>
            </a:extLst>
          </p:cNvPr>
          <p:cNvSpPr/>
          <p:nvPr/>
        </p:nvSpPr>
        <p:spPr>
          <a:xfrm>
            <a:off x="657224" y="1052797"/>
            <a:ext cx="5510245" cy="400110"/>
          </a:xfrm>
          <a:prstGeom prst="rect">
            <a:avLst/>
          </a:prstGeom>
        </p:spPr>
        <p:txBody>
          <a:bodyPr wrap="square">
            <a:spAutoFit/>
          </a:bodyPr>
          <a:lstStyle/>
          <a:p>
            <a:r>
              <a:rPr lang="en-US" sz="2000" b="1" dirty="0">
                <a:solidFill>
                  <a:srgbClr val="0070C0"/>
                </a:solidFill>
              </a:rPr>
              <a:t>Data Analysis &amp; Insights: Conclusion</a:t>
            </a:r>
          </a:p>
        </p:txBody>
      </p:sp>
      <p:sp>
        <p:nvSpPr>
          <p:cNvPr id="2" name="TextBox 1">
            <a:extLst>
              <a:ext uri="{FF2B5EF4-FFF2-40B4-BE49-F238E27FC236}">
                <a16:creationId xmlns:a16="http://schemas.microsoft.com/office/drawing/2014/main" id="{7BCF5ABE-0E0C-42ED-85B8-260CFA55016A}"/>
              </a:ext>
            </a:extLst>
          </p:cNvPr>
          <p:cNvSpPr txBox="1"/>
          <p:nvPr/>
        </p:nvSpPr>
        <p:spPr>
          <a:xfrm>
            <a:off x="517109" y="2961516"/>
            <a:ext cx="10594428"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Inventory doesn’t show a significant correlation</a:t>
            </a:r>
          </a:p>
          <a:p>
            <a:pPr marL="285750" indent="-285750">
              <a:buFont typeface="Arial" panose="020B0604020202020204" pitchFamily="34" charset="0"/>
              <a:buChar char="•"/>
            </a:pPr>
            <a:r>
              <a:rPr lang="en-US" dirty="0"/>
              <a:t>Unemployment rates have a better relationship to home values</a:t>
            </a:r>
          </a:p>
          <a:p>
            <a:pPr marL="285750" indent="-285750">
              <a:buFont typeface="Arial" panose="020B0604020202020204" pitchFamily="34" charset="0"/>
              <a:buChar char="•"/>
            </a:pPr>
            <a:r>
              <a:rPr lang="en-US" dirty="0"/>
              <a:t>The trends show to increase an continued increase in home values in the next 35 months.</a:t>
            </a:r>
          </a:p>
        </p:txBody>
      </p:sp>
    </p:spTree>
    <p:extLst>
      <p:ext uri="{BB962C8B-B14F-4D97-AF65-F5344CB8AC3E}">
        <p14:creationId xmlns:p14="http://schemas.microsoft.com/office/powerpoint/2010/main" val="1869536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748"/>
            <a:ext cx="10363200" cy="555063"/>
          </a:xfrm>
        </p:spPr>
        <p:txBody>
          <a:bodyPr/>
          <a:lstStyle/>
          <a:p>
            <a:r>
              <a:rPr lang="en-US" sz="2400" dirty="0">
                <a:solidFill>
                  <a:srgbClr val="0070C0"/>
                </a:solidFill>
              </a:rPr>
              <a:t>Questions and Answers</a:t>
            </a:r>
          </a:p>
        </p:txBody>
      </p:sp>
      <p:sp>
        <p:nvSpPr>
          <p:cNvPr id="4" name="Slide Number Placeholder 3"/>
          <p:cNvSpPr>
            <a:spLocks noGrp="1"/>
          </p:cNvSpPr>
          <p:nvPr>
            <p:ph type="sldNum" sz="quarter" idx="12"/>
          </p:nvPr>
        </p:nvSpPr>
        <p:spPr/>
        <p:txBody>
          <a:bodyPr/>
          <a:lstStyle/>
          <a:p>
            <a:fld id="{15A9E702-499B-4560-ACCC-23589EF64113}" type="slidenum">
              <a:rPr lang="en-US" smtClean="0">
                <a:solidFill>
                  <a:prstClr val="white">
                    <a:lumMod val="95000"/>
                  </a:prstClr>
                </a:solidFill>
              </a:rPr>
              <a:pPr/>
              <a:t>26</a:t>
            </a:fld>
            <a:endParaRPr lang="en-US" dirty="0">
              <a:solidFill>
                <a:prstClr val="white">
                  <a:lumMod val="95000"/>
                </a:prstClr>
              </a:solidFill>
            </a:endParaRPr>
          </a:p>
        </p:txBody>
      </p:sp>
      <p:sp>
        <p:nvSpPr>
          <p:cNvPr id="5" name="TextBox 4"/>
          <p:cNvSpPr txBox="1"/>
          <p:nvPr/>
        </p:nvSpPr>
        <p:spPr>
          <a:xfrm>
            <a:off x="129459" y="1847636"/>
            <a:ext cx="11650164" cy="2862322"/>
          </a:xfrm>
          <a:prstGeom prst="rect">
            <a:avLst/>
          </a:prstGeom>
          <a:noFill/>
        </p:spPr>
        <p:txBody>
          <a:bodyPr wrap="square" rtlCol="0" anchor="ctr">
            <a:spAutoFit/>
          </a:bodyPr>
          <a:lstStyle/>
          <a:p>
            <a:pPr algn="ctr"/>
            <a:endParaRPr lang="en-US" sz="3600" b="1" dirty="0">
              <a:solidFill>
                <a:srgbClr val="0070C0"/>
              </a:solidFill>
            </a:endParaRPr>
          </a:p>
          <a:p>
            <a:pPr algn="ctr"/>
            <a:endParaRPr lang="en-US" sz="3600" b="1" dirty="0">
              <a:solidFill>
                <a:srgbClr val="0070C0"/>
              </a:solidFill>
            </a:endParaRPr>
          </a:p>
          <a:p>
            <a:pPr algn="ctr"/>
            <a:r>
              <a:rPr lang="en-US" sz="3600" b="1" dirty="0">
                <a:solidFill>
                  <a:srgbClr val="0070C0"/>
                </a:solidFill>
              </a:rPr>
              <a:t>?</a:t>
            </a:r>
          </a:p>
          <a:p>
            <a:pPr algn="ctr"/>
            <a:endParaRPr lang="en-US" sz="3600" b="1" dirty="0">
              <a:solidFill>
                <a:srgbClr val="0070C0"/>
              </a:solidFill>
            </a:endParaRPr>
          </a:p>
          <a:p>
            <a:pPr algn="ctr"/>
            <a:endParaRPr lang="en-US" sz="3600" b="1" dirty="0">
              <a:solidFill>
                <a:srgbClr val="0070C0"/>
              </a:solidFill>
            </a:endParaRPr>
          </a:p>
        </p:txBody>
      </p:sp>
      <p:sp>
        <p:nvSpPr>
          <p:cNvPr id="6" name="TextBox 5"/>
          <p:cNvSpPr txBox="1"/>
          <p:nvPr/>
        </p:nvSpPr>
        <p:spPr>
          <a:xfrm>
            <a:off x="3993776" y="82767"/>
            <a:ext cx="5230919" cy="461665"/>
          </a:xfrm>
          <a:prstGeom prst="rect">
            <a:avLst/>
          </a:prstGeom>
          <a:noFill/>
        </p:spPr>
        <p:txBody>
          <a:bodyPr wrap="none" rtlCol="0">
            <a:spAutoFit/>
          </a:bodyPr>
          <a:lstStyle/>
          <a:p>
            <a:r>
              <a:rPr lang="en-US" sz="2400" b="1" dirty="0">
                <a:solidFill>
                  <a:srgbClr val="0070C0"/>
                </a:solidFill>
              </a:rPr>
              <a:t>Orange County Real Estate Market</a:t>
            </a:r>
          </a:p>
        </p:txBody>
      </p:sp>
    </p:spTree>
    <p:extLst>
      <p:ext uri="{BB962C8B-B14F-4D97-AF65-F5344CB8AC3E}">
        <p14:creationId xmlns:p14="http://schemas.microsoft.com/office/powerpoint/2010/main" val="816842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35854"/>
            <a:ext cx="10363200" cy="555063"/>
          </a:xfrm>
        </p:spPr>
        <p:txBody>
          <a:bodyPr/>
          <a:lstStyle/>
          <a:p>
            <a:r>
              <a:rPr lang="en-US" sz="2400" dirty="0">
                <a:solidFill>
                  <a:srgbClr val="0070C0"/>
                </a:solidFill>
              </a:rPr>
              <a:t>Approach</a:t>
            </a:r>
          </a:p>
        </p:txBody>
      </p:sp>
      <p:sp>
        <p:nvSpPr>
          <p:cNvPr id="4" name="Slide Number Placeholder 3"/>
          <p:cNvSpPr>
            <a:spLocks noGrp="1"/>
          </p:cNvSpPr>
          <p:nvPr>
            <p:ph type="sldNum" sz="quarter" idx="12"/>
          </p:nvPr>
        </p:nvSpPr>
        <p:spPr/>
        <p:txBody>
          <a:bodyPr/>
          <a:lstStyle/>
          <a:p>
            <a:fld id="{15A9E702-499B-4560-ACCC-23589EF64113}" type="slidenum">
              <a:rPr lang="en-US" smtClean="0">
                <a:solidFill>
                  <a:prstClr val="white">
                    <a:lumMod val="95000"/>
                  </a:prstClr>
                </a:solidFill>
              </a:rPr>
              <a:pPr/>
              <a:t>3</a:t>
            </a:fld>
            <a:endParaRPr lang="en-US" dirty="0">
              <a:solidFill>
                <a:prstClr val="white">
                  <a:lumMod val="95000"/>
                </a:prstClr>
              </a:solidFill>
            </a:endParaRPr>
          </a:p>
        </p:txBody>
      </p:sp>
      <p:sp>
        <p:nvSpPr>
          <p:cNvPr id="5" name="TextBox 4"/>
          <p:cNvSpPr txBox="1"/>
          <p:nvPr/>
        </p:nvSpPr>
        <p:spPr>
          <a:xfrm>
            <a:off x="169801" y="1177755"/>
            <a:ext cx="11650164" cy="4524315"/>
          </a:xfrm>
          <a:prstGeom prst="rect">
            <a:avLst/>
          </a:prstGeom>
          <a:noFill/>
        </p:spPr>
        <p:txBody>
          <a:bodyPr wrap="square" rtlCol="0">
            <a:spAutoFit/>
          </a:bodyPr>
          <a:lstStyle/>
          <a:p>
            <a:r>
              <a:rPr lang="en-US" b="1" dirty="0">
                <a:solidFill>
                  <a:srgbClr val="0070C0"/>
                </a:solidFill>
              </a:rPr>
              <a:t>Overview</a:t>
            </a:r>
          </a:p>
          <a:p>
            <a:endParaRPr lang="en-US" dirty="0"/>
          </a:p>
          <a:p>
            <a:r>
              <a:rPr lang="en-US" dirty="0"/>
              <a:t>How do Employment Rates and Housing Inventory affect the Orange County Real Estate Market?</a:t>
            </a:r>
          </a:p>
          <a:p>
            <a:endParaRPr lang="en-US" dirty="0"/>
          </a:p>
          <a:p>
            <a:r>
              <a:rPr lang="en-US" b="1" dirty="0">
                <a:solidFill>
                  <a:srgbClr val="0070C0"/>
                </a:solidFill>
              </a:rPr>
              <a:t>Approach and Data Collection:</a:t>
            </a:r>
          </a:p>
          <a:p>
            <a:r>
              <a:rPr lang="en-US" dirty="0"/>
              <a:t>Our approach was to collect data for Housing Price Index, Employment Rates and Housing Inventory from reliable web data sources.  Using API requests and then using Python to cleanse and analyze the information for trends and correlation to increases in the Real Estate Market</a:t>
            </a:r>
          </a:p>
          <a:p>
            <a:pPr marL="0" lvl="1"/>
            <a:endParaRPr lang="en-US" b="1" dirty="0">
              <a:solidFill>
                <a:srgbClr val="0070C0"/>
              </a:solidFill>
            </a:endParaRPr>
          </a:p>
          <a:p>
            <a:pPr marL="0" lvl="1"/>
            <a:r>
              <a:rPr lang="en-US" b="1" dirty="0">
                <a:solidFill>
                  <a:srgbClr val="0070C0"/>
                </a:solidFill>
              </a:rPr>
              <a:t>Research Questions to Answer: </a:t>
            </a:r>
          </a:p>
          <a:p>
            <a:pPr marL="0" lvl="1"/>
            <a:endParaRPr lang="en-US" b="1" dirty="0">
              <a:solidFill>
                <a:srgbClr val="0070C0"/>
              </a:solidFill>
            </a:endParaRPr>
          </a:p>
          <a:p>
            <a:r>
              <a:rPr lang="en-US" dirty="0"/>
              <a:t>What trends are responsible for the increase in O.C. home values? </a:t>
            </a:r>
          </a:p>
          <a:p>
            <a:r>
              <a:rPr lang="en-US" dirty="0"/>
              <a:t>How has Unemployment rates affect property values?</a:t>
            </a:r>
          </a:p>
          <a:p>
            <a:r>
              <a:rPr lang="en-US" dirty="0"/>
              <a:t>Has an increase or decrease in inventory played a significant role?</a:t>
            </a:r>
          </a:p>
          <a:p>
            <a:endParaRPr lang="en-US" dirty="0"/>
          </a:p>
          <a:p>
            <a:endParaRPr lang="en-US" dirty="0"/>
          </a:p>
        </p:txBody>
      </p:sp>
      <p:sp>
        <p:nvSpPr>
          <p:cNvPr id="6" name="TextBox 5"/>
          <p:cNvSpPr txBox="1"/>
          <p:nvPr/>
        </p:nvSpPr>
        <p:spPr>
          <a:xfrm>
            <a:off x="3993776" y="82767"/>
            <a:ext cx="5230919" cy="461665"/>
          </a:xfrm>
          <a:prstGeom prst="rect">
            <a:avLst/>
          </a:prstGeom>
          <a:noFill/>
        </p:spPr>
        <p:txBody>
          <a:bodyPr wrap="none" rtlCol="0">
            <a:spAutoFit/>
          </a:bodyPr>
          <a:lstStyle/>
          <a:p>
            <a:r>
              <a:rPr lang="en-US" sz="2400" b="1" dirty="0">
                <a:solidFill>
                  <a:srgbClr val="0070C0"/>
                </a:solidFill>
              </a:rPr>
              <a:t>Orange County Real Estate Market</a:t>
            </a:r>
          </a:p>
        </p:txBody>
      </p:sp>
    </p:spTree>
    <p:extLst>
      <p:ext uri="{BB962C8B-B14F-4D97-AF65-F5344CB8AC3E}">
        <p14:creationId xmlns:p14="http://schemas.microsoft.com/office/powerpoint/2010/main" val="393336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35854"/>
            <a:ext cx="10363200" cy="555063"/>
          </a:xfrm>
        </p:spPr>
        <p:txBody>
          <a:bodyPr/>
          <a:lstStyle/>
          <a:p>
            <a:r>
              <a:rPr lang="en-US" sz="2400" dirty="0">
                <a:solidFill>
                  <a:srgbClr val="0070C0"/>
                </a:solidFill>
              </a:rPr>
              <a:t>Challenges</a:t>
            </a:r>
          </a:p>
        </p:txBody>
      </p:sp>
      <p:sp>
        <p:nvSpPr>
          <p:cNvPr id="4" name="Slide Number Placeholder 3"/>
          <p:cNvSpPr>
            <a:spLocks noGrp="1"/>
          </p:cNvSpPr>
          <p:nvPr>
            <p:ph type="sldNum" sz="quarter" idx="12"/>
          </p:nvPr>
        </p:nvSpPr>
        <p:spPr/>
        <p:txBody>
          <a:bodyPr/>
          <a:lstStyle/>
          <a:p>
            <a:fld id="{15A9E702-499B-4560-ACCC-23589EF64113}" type="slidenum">
              <a:rPr lang="en-US" smtClean="0">
                <a:solidFill>
                  <a:prstClr val="white">
                    <a:lumMod val="95000"/>
                  </a:prstClr>
                </a:solidFill>
              </a:rPr>
              <a:pPr/>
              <a:t>4</a:t>
            </a:fld>
            <a:endParaRPr lang="en-US" dirty="0">
              <a:solidFill>
                <a:prstClr val="white">
                  <a:lumMod val="95000"/>
                </a:prstClr>
              </a:solidFill>
            </a:endParaRPr>
          </a:p>
        </p:txBody>
      </p:sp>
      <p:sp>
        <p:nvSpPr>
          <p:cNvPr id="5" name="TextBox 4"/>
          <p:cNvSpPr txBox="1"/>
          <p:nvPr/>
        </p:nvSpPr>
        <p:spPr>
          <a:xfrm>
            <a:off x="3154981" y="1290917"/>
            <a:ext cx="5882038" cy="2031325"/>
          </a:xfrm>
          <a:prstGeom prst="rect">
            <a:avLst/>
          </a:prstGeom>
          <a:noFill/>
        </p:spPr>
        <p:txBody>
          <a:bodyPr wrap="square" rtlCol="0">
            <a:spAutoFit/>
          </a:bodyPr>
          <a:lstStyle/>
          <a:p>
            <a:pPr algn="ctr"/>
            <a:r>
              <a:rPr lang="en-US" b="1" dirty="0">
                <a:solidFill>
                  <a:srgbClr val="002060"/>
                </a:solidFill>
              </a:rPr>
              <a:t>Data Issues</a:t>
            </a:r>
          </a:p>
          <a:p>
            <a:endParaRPr lang="en-US" b="1" dirty="0">
              <a:solidFill>
                <a:srgbClr val="0070C0"/>
              </a:solidFill>
            </a:endParaRPr>
          </a:p>
          <a:p>
            <a:pPr marL="285750" indent="-285750">
              <a:buFont typeface="Arial" panose="020B0604020202020204" pitchFamily="34" charset="0"/>
              <a:buChar char="•"/>
            </a:pPr>
            <a:r>
              <a:rPr lang="en-US" b="1" dirty="0">
                <a:solidFill>
                  <a:srgbClr val="002060"/>
                </a:solidFill>
              </a:rPr>
              <a:t>Finding Reliable Data Sources</a:t>
            </a:r>
          </a:p>
          <a:p>
            <a:pPr marL="285750" indent="-285750">
              <a:buFont typeface="Arial" panose="020B0604020202020204" pitchFamily="34" charset="0"/>
              <a:buChar char="•"/>
            </a:pPr>
            <a:r>
              <a:rPr lang="en-US" b="1" dirty="0">
                <a:solidFill>
                  <a:srgbClr val="002060"/>
                </a:solidFill>
              </a:rPr>
              <a:t>Learning the Cost of Valuable Data</a:t>
            </a:r>
          </a:p>
          <a:p>
            <a:pPr marL="285750" indent="-285750">
              <a:buFont typeface="Arial" panose="020B0604020202020204" pitchFamily="34" charset="0"/>
              <a:buChar char="•"/>
            </a:pPr>
            <a:r>
              <a:rPr lang="en-US" b="1" dirty="0">
                <a:solidFill>
                  <a:srgbClr val="002060"/>
                </a:solidFill>
              </a:rPr>
              <a:t>Narrowing Down Research Questions</a:t>
            </a:r>
          </a:p>
          <a:p>
            <a:pPr marL="285750" indent="-285750">
              <a:buFont typeface="Arial" panose="020B0604020202020204" pitchFamily="34" charset="0"/>
              <a:buChar char="•"/>
            </a:pPr>
            <a:r>
              <a:rPr lang="en-US" b="1" dirty="0">
                <a:solidFill>
                  <a:srgbClr val="002060"/>
                </a:solidFill>
              </a:rPr>
              <a:t>How to Apply Information to Research Questions</a:t>
            </a:r>
          </a:p>
          <a:p>
            <a:pPr marL="285750" indent="-285750">
              <a:buFont typeface="Arial" panose="020B0604020202020204" pitchFamily="34" charset="0"/>
              <a:buChar char="•"/>
            </a:pPr>
            <a:r>
              <a:rPr lang="en-US" b="1" dirty="0">
                <a:solidFill>
                  <a:srgbClr val="002060"/>
                </a:solidFill>
              </a:rPr>
              <a:t>How to Align Results from Different Data Sources</a:t>
            </a:r>
          </a:p>
        </p:txBody>
      </p:sp>
      <p:sp>
        <p:nvSpPr>
          <p:cNvPr id="6" name="TextBox 5"/>
          <p:cNvSpPr txBox="1"/>
          <p:nvPr/>
        </p:nvSpPr>
        <p:spPr>
          <a:xfrm>
            <a:off x="3993776" y="82767"/>
            <a:ext cx="5230919" cy="461665"/>
          </a:xfrm>
          <a:prstGeom prst="rect">
            <a:avLst/>
          </a:prstGeom>
          <a:noFill/>
        </p:spPr>
        <p:txBody>
          <a:bodyPr wrap="none" rtlCol="0">
            <a:spAutoFit/>
          </a:bodyPr>
          <a:lstStyle/>
          <a:p>
            <a:r>
              <a:rPr lang="en-US" sz="2400" b="1" dirty="0">
                <a:solidFill>
                  <a:srgbClr val="0070C0"/>
                </a:solidFill>
              </a:rPr>
              <a:t>Orange County Real Estate Market</a:t>
            </a:r>
          </a:p>
        </p:txBody>
      </p:sp>
      <p:pic>
        <p:nvPicPr>
          <p:cNvPr id="3" name="Picture 2">
            <a:extLst>
              <a:ext uri="{FF2B5EF4-FFF2-40B4-BE49-F238E27FC236}">
                <a16:creationId xmlns:a16="http://schemas.microsoft.com/office/drawing/2014/main" id="{04A6D4F0-8315-4062-A358-E6D073B33F49}"/>
              </a:ext>
            </a:extLst>
          </p:cNvPr>
          <p:cNvPicPr>
            <a:picLocks noChangeAspect="1"/>
          </p:cNvPicPr>
          <p:nvPr/>
        </p:nvPicPr>
        <p:blipFill>
          <a:blip r:embed="rId2"/>
          <a:stretch>
            <a:fillRect/>
          </a:stretch>
        </p:blipFill>
        <p:spPr>
          <a:xfrm>
            <a:off x="1836157" y="3865771"/>
            <a:ext cx="8519686" cy="2792219"/>
          </a:xfrm>
          <a:prstGeom prst="rect">
            <a:avLst/>
          </a:prstGeom>
        </p:spPr>
      </p:pic>
    </p:spTree>
    <p:extLst>
      <p:ext uri="{BB962C8B-B14F-4D97-AF65-F5344CB8AC3E}">
        <p14:creationId xmlns:p14="http://schemas.microsoft.com/office/powerpoint/2010/main" val="358983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35854"/>
            <a:ext cx="10363200" cy="555063"/>
          </a:xfrm>
        </p:spPr>
        <p:txBody>
          <a:bodyPr/>
          <a:lstStyle/>
          <a:p>
            <a:r>
              <a:rPr lang="en-US" sz="2400" dirty="0">
                <a:solidFill>
                  <a:srgbClr val="0070C0"/>
                </a:solidFill>
              </a:rPr>
              <a:t>Technologies Used:</a:t>
            </a:r>
          </a:p>
        </p:txBody>
      </p:sp>
      <p:sp>
        <p:nvSpPr>
          <p:cNvPr id="4" name="Slide Number Placeholder 3"/>
          <p:cNvSpPr>
            <a:spLocks noGrp="1"/>
          </p:cNvSpPr>
          <p:nvPr>
            <p:ph type="sldNum" sz="quarter" idx="12"/>
          </p:nvPr>
        </p:nvSpPr>
        <p:spPr/>
        <p:txBody>
          <a:bodyPr/>
          <a:lstStyle/>
          <a:p>
            <a:fld id="{15A9E702-499B-4560-ACCC-23589EF64113}" type="slidenum">
              <a:rPr lang="en-US" smtClean="0">
                <a:solidFill>
                  <a:prstClr val="white">
                    <a:lumMod val="95000"/>
                  </a:prstClr>
                </a:solidFill>
              </a:rPr>
              <a:pPr/>
              <a:t>5</a:t>
            </a:fld>
            <a:endParaRPr lang="en-US" dirty="0">
              <a:solidFill>
                <a:prstClr val="white">
                  <a:lumMod val="95000"/>
                </a:prstClr>
              </a:solidFill>
            </a:endParaRPr>
          </a:p>
        </p:txBody>
      </p:sp>
      <p:sp>
        <p:nvSpPr>
          <p:cNvPr id="5" name="TextBox 4"/>
          <p:cNvSpPr txBox="1"/>
          <p:nvPr/>
        </p:nvSpPr>
        <p:spPr>
          <a:xfrm>
            <a:off x="3993776" y="1385272"/>
            <a:ext cx="5554164" cy="3139321"/>
          </a:xfrm>
          <a:prstGeom prst="rect">
            <a:avLst/>
          </a:prstGeom>
          <a:noFill/>
        </p:spPr>
        <p:txBody>
          <a:bodyPr wrap="square" rtlCol="0">
            <a:spAutoFit/>
          </a:bodyPr>
          <a:lstStyle/>
          <a:p>
            <a:pPr marL="285750" indent="-285750">
              <a:buFont typeface="Arial" panose="020B0604020202020204" pitchFamily="34" charset="0"/>
              <a:buChar char="•"/>
            </a:pPr>
            <a:endParaRPr lang="en-US" i="1" dirty="0">
              <a:solidFill>
                <a:srgbClr val="002060"/>
              </a:solidFill>
            </a:endParaRPr>
          </a:p>
          <a:p>
            <a:pPr marL="285750" indent="-285750">
              <a:buFont typeface="Arial" panose="020B0604020202020204" pitchFamily="34" charset="0"/>
              <a:buChar char="•"/>
            </a:pPr>
            <a:r>
              <a:rPr lang="en-US" i="1" dirty="0">
                <a:solidFill>
                  <a:srgbClr val="002060"/>
                </a:solidFill>
              </a:rPr>
              <a:t>Visual Studio</a:t>
            </a:r>
          </a:p>
          <a:p>
            <a:pPr marL="285750" indent="-285750">
              <a:buFont typeface="Arial" panose="020B0604020202020204" pitchFamily="34" charset="0"/>
              <a:buChar char="•"/>
            </a:pPr>
            <a:r>
              <a:rPr lang="en-US" i="1" dirty="0">
                <a:solidFill>
                  <a:srgbClr val="002060"/>
                </a:solidFill>
              </a:rPr>
              <a:t>GitHub</a:t>
            </a:r>
          </a:p>
          <a:p>
            <a:pPr marL="285750" indent="-285750">
              <a:buFont typeface="Arial" panose="020B0604020202020204" pitchFamily="34" charset="0"/>
              <a:buChar char="•"/>
            </a:pPr>
            <a:r>
              <a:rPr lang="en-US" i="1" dirty="0" err="1">
                <a:solidFill>
                  <a:srgbClr val="002060"/>
                </a:solidFill>
              </a:rPr>
              <a:t>Jupyter</a:t>
            </a:r>
            <a:r>
              <a:rPr lang="en-US" i="1" dirty="0">
                <a:solidFill>
                  <a:srgbClr val="002060"/>
                </a:solidFill>
              </a:rPr>
              <a:t> Notebook</a:t>
            </a:r>
          </a:p>
          <a:p>
            <a:pPr marL="285750" indent="-285750">
              <a:buFont typeface="Arial" panose="020B0604020202020204" pitchFamily="34" charset="0"/>
              <a:buChar char="•"/>
            </a:pPr>
            <a:r>
              <a:rPr lang="en-US" i="1" dirty="0">
                <a:solidFill>
                  <a:srgbClr val="002060"/>
                </a:solidFill>
              </a:rPr>
              <a:t>Python</a:t>
            </a:r>
          </a:p>
          <a:p>
            <a:pPr marL="285750" indent="-285750">
              <a:buFont typeface="Arial" panose="020B0604020202020204" pitchFamily="34" charset="0"/>
              <a:buChar char="•"/>
            </a:pPr>
            <a:r>
              <a:rPr lang="en-US" i="1" dirty="0">
                <a:solidFill>
                  <a:srgbClr val="002060"/>
                </a:solidFill>
              </a:rPr>
              <a:t>Pandas</a:t>
            </a:r>
          </a:p>
          <a:p>
            <a:pPr marL="285750" indent="-285750">
              <a:buFont typeface="Arial" panose="020B0604020202020204" pitchFamily="34" charset="0"/>
              <a:buChar char="•"/>
            </a:pPr>
            <a:r>
              <a:rPr lang="en-US" i="1" dirty="0" err="1">
                <a:solidFill>
                  <a:srgbClr val="002060"/>
                </a:solidFill>
              </a:rPr>
              <a:t>Numpy</a:t>
            </a:r>
            <a:endParaRPr lang="en-US" i="1" dirty="0">
              <a:solidFill>
                <a:srgbClr val="002060"/>
              </a:solidFill>
            </a:endParaRPr>
          </a:p>
          <a:p>
            <a:pPr marL="285750" indent="-285750">
              <a:buFont typeface="Arial" panose="020B0604020202020204" pitchFamily="34" charset="0"/>
              <a:buChar char="•"/>
            </a:pPr>
            <a:r>
              <a:rPr lang="en-US" i="1" dirty="0">
                <a:solidFill>
                  <a:srgbClr val="002060"/>
                </a:solidFill>
              </a:rPr>
              <a:t>API</a:t>
            </a:r>
          </a:p>
          <a:p>
            <a:pPr marL="285750" indent="-285750">
              <a:buFont typeface="Arial" panose="020B0604020202020204" pitchFamily="34" charset="0"/>
              <a:buChar char="•"/>
            </a:pPr>
            <a:r>
              <a:rPr lang="en-US" i="1" dirty="0">
                <a:solidFill>
                  <a:srgbClr val="002060"/>
                </a:solidFill>
              </a:rPr>
              <a:t>JSON</a:t>
            </a:r>
          </a:p>
          <a:p>
            <a:pPr marL="285750" indent="-285750">
              <a:buFont typeface="Arial" panose="020B0604020202020204" pitchFamily="34" charset="0"/>
              <a:buChar char="•"/>
            </a:pPr>
            <a:r>
              <a:rPr lang="en-US" i="1" dirty="0">
                <a:solidFill>
                  <a:srgbClr val="002060"/>
                </a:solidFill>
              </a:rPr>
              <a:t>Matplotlib</a:t>
            </a:r>
          </a:p>
          <a:p>
            <a:pPr marL="285750" indent="-285750">
              <a:buFont typeface="Arial" panose="020B0604020202020204" pitchFamily="34" charset="0"/>
              <a:buChar char="•"/>
            </a:pPr>
            <a:endParaRPr lang="en-US" dirty="0">
              <a:solidFill>
                <a:srgbClr val="002060"/>
              </a:solidFill>
            </a:endParaRPr>
          </a:p>
        </p:txBody>
      </p:sp>
      <p:sp>
        <p:nvSpPr>
          <p:cNvPr id="6" name="TextBox 5"/>
          <p:cNvSpPr txBox="1"/>
          <p:nvPr/>
        </p:nvSpPr>
        <p:spPr>
          <a:xfrm>
            <a:off x="3993776" y="82767"/>
            <a:ext cx="5230919" cy="461665"/>
          </a:xfrm>
          <a:prstGeom prst="rect">
            <a:avLst/>
          </a:prstGeom>
          <a:noFill/>
        </p:spPr>
        <p:txBody>
          <a:bodyPr wrap="none" rtlCol="0">
            <a:spAutoFit/>
          </a:bodyPr>
          <a:lstStyle/>
          <a:p>
            <a:r>
              <a:rPr lang="en-US" sz="2400" b="1" dirty="0">
                <a:solidFill>
                  <a:srgbClr val="0070C0"/>
                </a:solidFill>
              </a:rPr>
              <a:t>Orange County Real Estate Market</a:t>
            </a:r>
          </a:p>
        </p:txBody>
      </p:sp>
      <p:pic>
        <p:nvPicPr>
          <p:cNvPr id="7" name="Picture 6" descr="A close up of a logo&#10;&#10;Description generated with very high confidence">
            <a:extLst>
              <a:ext uri="{FF2B5EF4-FFF2-40B4-BE49-F238E27FC236}">
                <a16:creationId xmlns:a16="http://schemas.microsoft.com/office/drawing/2014/main" id="{234B9D9F-737A-4688-9581-871AF1AC7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9375"/>
            <a:ext cx="12192000" cy="1304260"/>
          </a:xfrm>
          <a:prstGeom prst="rect">
            <a:avLst/>
          </a:prstGeom>
        </p:spPr>
      </p:pic>
    </p:spTree>
    <p:extLst>
      <p:ext uri="{BB962C8B-B14F-4D97-AF65-F5344CB8AC3E}">
        <p14:creationId xmlns:p14="http://schemas.microsoft.com/office/powerpoint/2010/main" val="1143505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19" y="770564"/>
            <a:ext cx="10363200" cy="555063"/>
          </a:xfrm>
        </p:spPr>
        <p:txBody>
          <a:bodyPr>
            <a:normAutofit/>
          </a:bodyPr>
          <a:lstStyle/>
          <a:p>
            <a:pPr algn="ctr"/>
            <a:r>
              <a:rPr lang="en-US" sz="2400" dirty="0">
                <a:solidFill>
                  <a:srgbClr val="0070C0"/>
                </a:solidFill>
              </a:rPr>
              <a:t>Data Sources</a:t>
            </a:r>
          </a:p>
        </p:txBody>
      </p:sp>
      <p:sp>
        <p:nvSpPr>
          <p:cNvPr id="4" name="Slide Number Placeholder 3"/>
          <p:cNvSpPr>
            <a:spLocks noGrp="1"/>
          </p:cNvSpPr>
          <p:nvPr>
            <p:ph type="sldNum" sz="quarter" idx="12"/>
          </p:nvPr>
        </p:nvSpPr>
        <p:spPr/>
        <p:txBody>
          <a:bodyPr/>
          <a:lstStyle/>
          <a:p>
            <a:fld id="{15A9E702-499B-4560-ACCC-23589EF64113}" type="slidenum">
              <a:rPr lang="en-US" smtClean="0">
                <a:solidFill>
                  <a:prstClr val="white">
                    <a:lumMod val="95000"/>
                  </a:prstClr>
                </a:solidFill>
              </a:rPr>
              <a:pPr/>
              <a:t>6</a:t>
            </a:fld>
            <a:endParaRPr lang="en-US" dirty="0">
              <a:solidFill>
                <a:prstClr val="white">
                  <a:lumMod val="95000"/>
                </a:prstClr>
              </a:solidFill>
            </a:endParaRPr>
          </a:p>
        </p:txBody>
      </p:sp>
      <p:sp>
        <p:nvSpPr>
          <p:cNvPr id="5" name="TextBox 4"/>
          <p:cNvSpPr txBox="1"/>
          <p:nvPr/>
        </p:nvSpPr>
        <p:spPr>
          <a:xfrm>
            <a:off x="907076" y="1331435"/>
            <a:ext cx="4018071" cy="2862322"/>
          </a:xfrm>
          <a:prstGeom prst="rect">
            <a:avLst/>
          </a:prstGeom>
          <a:noFill/>
        </p:spPr>
        <p:txBody>
          <a:bodyPr wrap="square" rtlCol="0">
            <a:spAutoFit/>
          </a:bodyPr>
          <a:lstStyle/>
          <a:p>
            <a:pPr algn="ctr"/>
            <a:endParaRPr lang="en-US" b="1" dirty="0">
              <a:solidFill>
                <a:srgbClr val="0070C0"/>
              </a:solidFill>
            </a:endParaRPr>
          </a:p>
          <a:p>
            <a:pPr algn="ctr"/>
            <a:endParaRPr lang="en-US" b="1" dirty="0">
              <a:solidFill>
                <a:srgbClr val="0070C0"/>
              </a:solidFill>
            </a:endParaRPr>
          </a:p>
          <a:p>
            <a:pPr algn="ctr"/>
            <a:r>
              <a:rPr lang="en-US" b="1" dirty="0">
                <a:solidFill>
                  <a:srgbClr val="0070C0"/>
                </a:solidFill>
              </a:rPr>
              <a:t>API Data Source:</a:t>
            </a:r>
          </a:p>
          <a:p>
            <a:pPr algn="ctr"/>
            <a:endParaRPr lang="en-US" b="1" dirty="0">
              <a:solidFill>
                <a:srgbClr val="0070C0"/>
              </a:solidFill>
            </a:endParaRPr>
          </a:p>
          <a:p>
            <a:pPr algn="ctr"/>
            <a:r>
              <a:rPr lang="en-US" dirty="0">
                <a:hlinkClick r:id="rId2"/>
              </a:rPr>
              <a:t>https://api.housecanary.com/v2/metrodiv/hpi_ts_historical</a:t>
            </a:r>
            <a:endParaRPr lang="en-US" dirty="0"/>
          </a:p>
          <a:p>
            <a:pPr algn="ctr"/>
            <a:endParaRPr lang="en-US" dirty="0"/>
          </a:p>
          <a:p>
            <a:pPr algn="ctr"/>
            <a:endParaRPr lang="en-US" dirty="0"/>
          </a:p>
          <a:p>
            <a:pPr algn="ctr"/>
            <a:endParaRPr lang="en-US" dirty="0"/>
          </a:p>
          <a:p>
            <a:pPr algn="ctr"/>
            <a:endParaRPr lang="en-US" b="1" dirty="0">
              <a:solidFill>
                <a:srgbClr val="0070C0"/>
              </a:solidFill>
            </a:endParaRPr>
          </a:p>
        </p:txBody>
      </p:sp>
      <p:sp>
        <p:nvSpPr>
          <p:cNvPr id="6" name="TextBox 5"/>
          <p:cNvSpPr txBox="1"/>
          <p:nvPr/>
        </p:nvSpPr>
        <p:spPr>
          <a:xfrm>
            <a:off x="3993776" y="82767"/>
            <a:ext cx="5230919" cy="461665"/>
          </a:xfrm>
          <a:prstGeom prst="rect">
            <a:avLst/>
          </a:prstGeom>
          <a:noFill/>
        </p:spPr>
        <p:txBody>
          <a:bodyPr wrap="none" rtlCol="0">
            <a:spAutoFit/>
          </a:bodyPr>
          <a:lstStyle/>
          <a:p>
            <a:r>
              <a:rPr lang="en-US" sz="2400" b="1" dirty="0">
                <a:solidFill>
                  <a:srgbClr val="0070C0"/>
                </a:solidFill>
              </a:rPr>
              <a:t>Orange County Real Estate Market</a:t>
            </a:r>
          </a:p>
        </p:txBody>
      </p:sp>
      <p:pic>
        <p:nvPicPr>
          <p:cNvPr id="10" name="Picture 9">
            <a:extLst>
              <a:ext uri="{FF2B5EF4-FFF2-40B4-BE49-F238E27FC236}">
                <a16:creationId xmlns:a16="http://schemas.microsoft.com/office/drawing/2014/main" id="{EEEAC5D3-6C86-47E4-BA58-1230CCA0E0DA}"/>
              </a:ext>
            </a:extLst>
          </p:cNvPr>
          <p:cNvPicPr>
            <a:picLocks noChangeAspect="1"/>
          </p:cNvPicPr>
          <p:nvPr/>
        </p:nvPicPr>
        <p:blipFill>
          <a:blip r:embed="rId3"/>
          <a:stretch>
            <a:fillRect/>
          </a:stretch>
        </p:blipFill>
        <p:spPr>
          <a:xfrm>
            <a:off x="0" y="3369156"/>
            <a:ext cx="6405337" cy="1375848"/>
          </a:xfrm>
          <a:prstGeom prst="rect">
            <a:avLst/>
          </a:prstGeom>
        </p:spPr>
      </p:pic>
      <p:pic>
        <p:nvPicPr>
          <p:cNvPr id="12" name="Picture 11">
            <a:extLst>
              <a:ext uri="{FF2B5EF4-FFF2-40B4-BE49-F238E27FC236}">
                <a16:creationId xmlns:a16="http://schemas.microsoft.com/office/drawing/2014/main" id="{5EF5EBF8-A9D0-45C1-BA73-A73AA7CFD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7556" y="3369156"/>
            <a:ext cx="5429335" cy="1415390"/>
          </a:xfrm>
          <a:prstGeom prst="rect">
            <a:avLst/>
          </a:prstGeom>
        </p:spPr>
      </p:pic>
      <p:sp>
        <p:nvSpPr>
          <p:cNvPr id="9" name="TextBox 8">
            <a:extLst>
              <a:ext uri="{FF2B5EF4-FFF2-40B4-BE49-F238E27FC236}">
                <a16:creationId xmlns:a16="http://schemas.microsoft.com/office/drawing/2014/main" id="{6962BBA9-C222-4532-87A4-2B6732D1405B}"/>
              </a:ext>
            </a:extLst>
          </p:cNvPr>
          <p:cNvSpPr txBox="1"/>
          <p:nvPr/>
        </p:nvSpPr>
        <p:spPr>
          <a:xfrm>
            <a:off x="7953994" y="1939183"/>
            <a:ext cx="2541402" cy="1200329"/>
          </a:xfrm>
          <a:prstGeom prst="rect">
            <a:avLst/>
          </a:prstGeom>
          <a:noFill/>
        </p:spPr>
        <p:txBody>
          <a:bodyPr wrap="square" rtlCol="0">
            <a:spAutoFit/>
          </a:bodyPr>
          <a:lstStyle/>
          <a:p>
            <a:r>
              <a:rPr lang="en-US" b="1" dirty="0">
                <a:solidFill>
                  <a:srgbClr val="0070C0"/>
                </a:solidFill>
              </a:rPr>
              <a:t>Flat File Source:</a:t>
            </a:r>
          </a:p>
          <a:p>
            <a:endParaRPr lang="en-US" b="1" dirty="0">
              <a:solidFill>
                <a:srgbClr val="0070C0"/>
              </a:solidFill>
            </a:endParaRPr>
          </a:p>
          <a:p>
            <a:r>
              <a:rPr lang="en-US" b="1" dirty="0" err="1">
                <a:solidFill>
                  <a:srgbClr val="0070C0"/>
                </a:solidFill>
              </a:rPr>
              <a:t>RedFin</a:t>
            </a:r>
            <a:endParaRPr lang="en-US" b="1" dirty="0">
              <a:solidFill>
                <a:srgbClr val="0070C0"/>
              </a:solidFill>
            </a:endParaRPr>
          </a:p>
          <a:p>
            <a:endParaRPr lang="en-US" dirty="0"/>
          </a:p>
        </p:txBody>
      </p:sp>
      <p:pic>
        <p:nvPicPr>
          <p:cNvPr id="14" name="Picture 13">
            <a:extLst>
              <a:ext uri="{FF2B5EF4-FFF2-40B4-BE49-F238E27FC236}">
                <a16:creationId xmlns:a16="http://schemas.microsoft.com/office/drawing/2014/main" id="{C74E901D-9CDB-48E2-963A-AC4DFF40985E}"/>
              </a:ext>
            </a:extLst>
          </p:cNvPr>
          <p:cNvPicPr>
            <a:picLocks noChangeAspect="1"/>
          </p:cNvPicPr>
          <p:nvPr/>
        </p:nvPicPr>
        <p:blipFill>
          <a:blip r:embed="rId5"/>
          <a:stretch>
            <a:fillRect/>
          </a:stretch>
        </p:blipFill>
        <p:spPr>
          <a:xfrm>
            <a:off x="6609235" y="2769748"/>
            <a:ext cx="5576814" cy="599408"/>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36082EBC-3B55-47A1-8B22-85E19BD391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7513" y="4858344"/>
            <a:ext cx="3859399" cy="1799646"/>
          </a:xfrm>
          <a:prstGeom prst="rect">
            <a:avLst/>
          </a:prstGeom>
        </p:spPr>
      </p:pic>
    </p:spTree>
    <p:extLst>
      <p:ext uri="{BB962C8B-B14F-4D97-AF65-F5344CB8AC3E}">
        <p14:creationId xmlns:p14="http://schemas.microsoft.com/office/powerpoint/2010/main" val="1013956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3B44A-ABB4-41AC-8335-925C51E56CD7}"/>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7</a:t>
            </a:fld>
            <a:endParaRPr lang="en-US" dirty="0">
              <a:solidFill>
                <a:prstClr val="white">
                  <a:lumMod val="95000"/>
                </a:prstClr>
              </a:solidFill>
            </a:endParaRPr>
          </a:p>
        </p:txBody>
      </p:sp>
      <p:sp>
        <p:nvSpPr>
          <p:cNvPr id="7" name="Text Placeholder 6">
            <a:extLst>
              <a:ext uri="{FF2B5EF4-FFF2-40B4-BE49-F238E27FC236}">
                <a16:creationId xmlns:a16="http://schemas.microsoft.com/office/drawing/2014/main" id="{90B30D91-FC61-48C8-9B7D-4BA24A9D9A82}"/>
              </a:ext>
            </a:extLst>
          </p:cNvPr>
          <p:cNvSpPr>
            <a:spLocks noGrp="1"/>
          </p:cNvSpPr>
          <p:nvPr>
            <p:ph type="body" idx="1"/>
          </p:nvPr>
        </p:nvSpPr>
        <p:spPr>
          <a:xfrm>
            <a:off x="2319505" y="1157288"/>
            <a:ext cx="7552990" cy="1272262"/>
          </a:xfrm>
        </p:spPr>
        <p:txBody>
          <a:bodyPr>
            <a:normAutofit/>
          </a:bodyPr>
          <a:lstStyle/>
          <a:p>
            <a:pPr algn="ctr"/>
            <a:r>
              <a:rPr lang="en-US" sz="4400" b="1" dirty="0">
                <a:solidFill>
                  <a:srgbClr val="0070C0"/>
                </a:solidFill>
              </a:rPr>
              <a:t>Data Gathering Examples </a:t>
            </a:r>
          </a:p>
        </p:txBody>
      </p:sp>
      <p:pic>
        <p:nvPicPr>
          <p:cNvPr id="3" name="Picture 2">
            <a:extLst>
              <a:ext uri="{FF2B5EF4-FFF2-40B4-BE49-F238E27FC236}">
                <a16:creationId xmlns:a16="http://schemas.microsoft.com/office/drawing/2014/main" id="{D05FF611-C609-4F1A-B457-74C6867556BD}"/>
              </a:ext>
            </a:extLst>
          </p:cNvPr>
          <p:cNvPicPr>
            <a:picLocks noChangeAspect="1"/>
          </p:cNvPicPr>
          <p:nvPr/>
        </p:nvPicPr>
        <p:blipFill>
          <a:blip r:embed="rId2"/>
          <a:stretch>
            <a:fillRect/>
          </a:stretch>
        </p:blipFill>
        <p:spPr>
          <a:xfrm>
            <a:off x="3316063" y="2977976"/>
            <a:ext cx="5559874" cy="3632959"/>
          </a:xfrm>
          <a:prstGeom prst="rect">
            <a:avLst/>
          </a:prstGeom>
        </p:spPr>
      </p:pic>
    </p:spTree>
    <p:extLst>
      <p:ext uri="{BB962C8B-B14F-4D97-AF65-F5344CB8AC3E}">
        <p14:creationId xmlns:p14="http://schemas.microsoft.com/office/powerpoint/2010/main" val="3894226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A8B510-4EDB-49A7-8B0C-168EDA630D3C}"/>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8</a:t>
            </a:fld>
            <a:endParaRPr lang="en-US" dirty="0">
              <a:solidFill>
                <a:prstClr val="white">
                  <a:lumMod val="95000"/>
                </a:prstClr>
              </a:solidFill>
            </a:endParaRPr>
          </a:p>
        </p:txBody>
      </p:sp>
      <p:sp>
        <p:nvSpPr>
          <p:cNvPr id="5" name="Text Placeholder 2">
            <a:extLst>
              <a:ext uri="{FF2B5EF4-FFF2-40B4-BE49-F238E27FC236}">
                <a16:creationId xmlns:a16="http://schemas.microsoft.com/office/drawing/2014/main" id="{6E3F816D-C212-4249-8E6D-8EC8FC37DA78}"/>
              </a:ext>
            </a:extLst>
          </p:cNvPr>
          <p:cNvSpPr txBox="1">
            <a:spLocks/>
          </p:cNvSpPr>
          <p:nvPr/>
        </p:nvSpPr>
        <p:spPr>
          <a:xfrm>
            <a:off x="520592" y="824483"/>
            <a:ext cx="10562804" cy="64555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1800" b="1" dirty="0">
                <a:solidFill>
                  <a:srgbClr val="0070C0"/>
                </a:solidFill>
              </a:rPr>
              <a:t>Data Processing</a:t>
            </a:r>
          </a:p>
        </p:txBody>
      </p:sp>
      <p:pic>
        <p:nvPicPr>
          <p:cNvPr id="6" name="Picture 5">
            <a:extLst>
              <a:ext uri="{FF2B5EF4-FFF2-40B4-BE49-F238E27FC236}">
                <a16:creationId xmlns:a16="http://schemas.microsoft.com/office/drawing/2014/main" id="{FEA3350E-74F2-F948-B35B-5783967BAD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592" y="1677439"/>
            <a:ext cx="6648251" cy="2289165"/>
          </a:xfrm>
          <a:prstGeom prst="rect">
            <a:avLst/>
          </a:prstGeom>
        </p:spPr>
      </p:pic>
      <p:pic>
        <p:nvPicPr>
          <p:cNvPr id="8" name="Picture 7">
            <a:extLst>
              <a:ext uri="{FF2B5EF4-FFF2-40B4-BE49-F238E27FC236}">
                <a16:creationId xmlns:a16="http://schemas.microsoft.com/office/drawing/2014/main" id="{F6E08C19-8C27-43CE-9842-7AD88C7F9177}"/>
              </a:ext>
            </a:extLst>
          </p:cNvPr>
          <p:cNvPicPr>
            <a:picLocks noChangeAspect="1"/>
          </p:cNvPicPr>
          <p:nvPr/>
        </p:nvPicPr>
        <p:blipFill>
          <a:blip r:embed="rId3"/>
          <a:stretch>
            <a:fillRect/>
          </a:stretch>
        </p:blipFill>
        <p:spPr>
          <a:xfrm>
            <a:off x="6452265" y="824483"/>
            <a:ext cx="5649345" cy="3317870"/>
          </a:xfrm>
          <a:prstGeom prst="rect">
            <a:avLst/>
          </a:prstGeom>
        </p:spPr>
      </p:pic>
      <p:pic>
        <p:nvPicPr>
          <p:cNvPr id="10" name="Picture 9" descr="A screenshot of a social media post&#10;&#10;Description generated with very high confidence">
            <a:extLst>
              <a:ext uri="{FF2B5EF4-FFF2-40B4-BE49-F238E27FC236}">
                <a16:creationId xmlns:a16="http://schemas.microsoft.com/office/drawing/2014/main" id="{95F0E22D-D163-42DA-9A63-93C031E40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380" y="4201245"/>
            <a:ext cx="8661609" cy="2120394"/>
          </a:xfrm>
          <a:prstGeom prst="rect">
            <a:avLst/>
          </a:prstGeom>
        </p:spPr>
      </p:pic>
    </p:spTree>
    <p:extLst>
      <p:ext uri="{BB962C8B-B14F-4D97-AF65-F5344CB8AC3E}">
        <p14:creationId xmlns:p14="http://schemas.microsoft.com/office/powerpoint/2010/main" val="3442654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98ADA8-92C2-4D7A-A414-883DF972CB2F}"/>
              </a:ext>
            </a:extLst>
          </p:cNvPr>
          <p:cNvSpPr>
            <a:spLocks noGrp="1"/>
          </p:cNvSpPr>
          <p:nvPr>
            <p:ph type="body" idx="1"/>
          </p:nvPr>
        </p:nvSpPr>
        <p:spPr/>
        <p:txBody>
          <a:bodyPr/>
          <a:lstStyle/>
          <a:p>
            <a:r>
              <a:rPr lang="en-US" dirty="0"/>
              <a:t>Data Exploration</a:t>
            </a:r>
          </a:p>
        </p:txBody>
      </p:sp>
      <p:sp>
        <p:nvSpPr>
          <p:cNvPr id="4" name="Slide Number Placeholder 3">
            <a:extLst>
              <a:ext uri="{FF2B5EF4-FFF2-40B4-BE49-F238E27FC236}">
                <a16:creationId xmlns:a16="http://schemas.microsoft.com/office/drawing/2014/main" id="{7FA8B510-4EDB-49A7-8B0C-168EDA630D3C}"/>
              </a:ext>
            </a:extLst>
          </p:cNvPr>
          <p:cNvSpPr>
            <a:spLocks noGrp="1"/>
          </p:cNvSpPr>
          <p:nvPr>
            <p:ph type="sldNum" sz="quarter" idx="12"/>
          </p:nvPr>
        </p:nvSpPr>
        <p:spPr/>
        <p:txBody>
          <a:bodyPr/>
          <a:lstStyle/>
          <a:p>
            <a:fld id="{15A9E702-499B-4560-ACCC-23589EF64113}" type="slidenum">
              <a:rPr lang="en-US" smtClean="0">
                <a:solidFill>
                  <a:prstClr val="white">
                    <a:lumMod val="95000"/>
                  </a:prstClr>
                </a:solidFill>
              </a:rPr>
              <a:pPr/>
              <a:t>9</a:t>
            </a:fld>
            <a:endParaRPr lang="en-US" dirty="0">
              <a:solidFill>
                <a:prstClr val="white">
                  <a:lumMod val="95000"/>
                </a:prstClr>
              </a:solidFill>
            </a:endParaRPr>
          </a:p>
        </p:txBody>
      </p:sp>
      <p:sp>
        <p:nvSpPr>
          <p:cNvPr id="5" name="Text Placeholder 2">
            <a:extLst>
              <a:ext uri="{FF2B5EF4-FFF2-40B4-BE49-F238E27FC236}">
                <a16:creationId xmlns:a16="http://schemas.microsoft.com/office/drawing/2014/main" id="{6E3F816D-C212-4249-8E6D-8EC8FC37DA78}"/>
              </a:ext>
            </a:extLst>
          </p:cNvPr>
          <p:cNvSpPr txBox="1">
            <a:spLocks/>
          </p:cNvSpPr>
          <p:nvPr/>
        </p:nvSpPr>
        <p:spPr>
          <a:xfrm>
            <a:off x="329184" y="748530"/>
            <a:ext cx="11595042" cy="645557"/>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b="1" dirty="0">
                <a:solidFill>
                  <a:srgbClr val="0070C0"/>
                </a:solidFill>
              </a:rPr>
              <a:t>Data Processing</a:t>
            </a:r>
          </a:p>
        </p:txBody>
      </p:sp>
      <p:pic>
        <p:nvPicPr>
          <p:cNvPr id="6" name="Picture 5">
            <a:extLst>
              <a:ext uri="{FF2B5EF4-FFF2-40B4-BE49-F238E27FC236}">
                <a16:creationId xmlns:a16="http://schemas.microsoft.com/office/drawing/2014/main" id="{4DB388F2-B209-B04F-A6C7-D9B4FE3C8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185" y="1560576"/>
            <a:ext cx="7017546" cy="2833473"/>
          </a:xfrm>
          <a:prstGeom prst="rect">
            <a:avLst/>
          </a:prstGeom>
        </p:spPr>
      </p:pic>
      <p:pic>
        <p:nvPicPr>
          <p:cNvPr id="2" name="Picture 1">
            <a:extLst>
              <a:ext uri="{FF2B5EF4-FFF2-40B4-BE49-F238E27FC236}">
                <a16:creationId xmlns:a16="http://schemas.microsoft.com/office/drawing/2014/main" id="{1A71391B-4F16-4226-B8AF-2FB7C4C677B0}"/>
              </a:ext>
            </a:extLst>
          </p:cNvPr>
          <p:cNvPicPr>
            <a:picLocks noChangeAspect="1"/>
          </p:cNvPicPr>
          <p:nvPr/>
        </p:nvPicPr>
        <p:blipFill>
          <a:blip r:embed="rId3"/>
          <a:stretch>
            <a:fillRect/>
          </a:stretch>
        </p:blipFill>
        <p:spPr>
          <a:xfrm>
            <a:off x="179012" y="4507281"/>
            <a:ext cx="11632176" cy="1828959"/>
          </a:xfrm>
          <a:prstGeom prst="rect">
            <a:avLst/>
          </a:prstGeom>
        </p:spPr>
      </p:pic>
    </p:spTree>
    <p:extLst>
      <p:ext uri="{BB962C8B-B14F-4D97-AF65-F5344CB8AC3E}">
        <p14:creationId xmlns:p14="http://schemas.microsoft.com/office/powerpoint/2010/main" val="175731584"/>
      </p:ext>
    </p:extLst>
  </p:cSld>
  <p:clrMapOvr>
    <a:masterClrMapping/>
  </p:clrMapOvr>
</p:sld>
</file>

<file path=ppt/theme/theme1.xml><?xml version="1.0" encoding="utf-8"?>
<a:theme xmlns:a="http://schemas.openxmlformats.org/drawingml/2006/main" name="LC JH Theme">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 id="{E98BB5FE-109C-4355-B01C-FBC54F0B26F3}" vid="{305F95E8-131F-4E3F-BED4-C8D1DA700BF9}"/>
    </a:ext>
  </a:extLst>
</a:theme>
</file>

<file path=ppt/theme/theme2.xml><?xml version="1.0" encoding="utf-8"?>
<a:theme xmlns:a="http://schemas.openxmlformats.org/drawingml/2006/main" name="1_LC JH Theme">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 id="{E98BB5FE-109C-4355-B01C-FBC54F0B26F3}" vid="{305F95E8-131F-4E3F-BED4-C8D1DA700B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c14bc07c-7929-431f-b765-3c75365170bb">RYFWNPUKVFEK-1867278242-374</_dlc_DocId>
    <_dlc_DocIdUrl xmlns="c14bc07c-7929-431f-b765-3c75365170bb">
      <Url>https://www.hardienet.com/it/BSys/BI/_layouts/15/DocIdRedir.aspx?ID=RYFWNPUKVFEK-1867278242-374</Url>
      <Description>RYFWNPUKVFEK-1867278242-374</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41513F4B437BE343B4858032C6B92E94" ma:contentTypeVersion="0" ma:contentTypeDescription="Create a new document." ma:contentTypeScope="" ma:versionID="a9c5f3da47fbc57e93b73e3d11d548e0">
  <xsd:schema xmlns:xsd="http://www.w3.org/2001/XMLSchema" xmlns:xs="http://www.w3.org/2001/XMLSchema" xmlns:p="http://schemas.microsoft.com/office/2006/metadata/properties" xmlns:ns2="c14bc07c-7929-431f-b765-3c75365170bb" targetNamespace="http://schemas.microsoft.com/office/2006/metadata/properties" ma:root="true" ma:fieldsID="20e7f23dcbda8923a9761f0ba8192d18" ns2:_="">
    <xsd:import namespace="c14bc07c-7929-431f-b765-3c75365170bb"/>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4bc07c-7929-431f-b765-3c75365170b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4D145C-A395-4AE0-BE4E-E47CB28050CD}">
  <ds:schemaRefs>
    <ds:schemaRef ds:uri="http://purl.org/dc/dcmitype/"/>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c14bc07c-7929-431f-b765-3c75365170bb"/>
    <ds:schemaRef ds:uri="http://www.w3.org/XML/1998/namespace"/>
    <ds:schemaRef ds:uri="http://purl.org/dc/terms/"/>
  </ds:schemaRefs>
</ds:datastoreItem>
</file>

<file path=customXml/itemProps2.xml><?xml version="1.0" encoding="utf-8"?>
<ds:datastoreItem xmlns:ds="http://schemas.openxmlformats.org/officeDocument/2006/customXml" ds:itemID="{00C4B4EF-0C58-4DBC-8596-63258DC1BF59}">
  <ds:schemaRefs>
    <ds:schemaRef ds:uri="http://schemas.microsoft.com/sharepoint/v3/contenttype/forms"/>
  </ds:schemaRefs>
</ds:datastoreItem>
</file>

<file path=customXml/itemProps3.xml><?xml version="1.0" encoding="utf-8"?>
<ds:datastoreItem xmlns:ds="http://schemas.openxmlformats.org/officeDocument/2006/customXml" ds:itemID="{F069810A-FBD6-4E55-AB6D-6F53C91D1AD2}">
  <ds:schemaRefs>
    <ds:schemaRef ds:uri="http://schemas.microsoft.com/sharepoint/events"/>
  </ds:schemaRefs>
</ds:datastoreItem>
</file>

<file path=customXml/itemProps4.xml><?xml version="1.0" encoding="utf-8"?>
<ds:datastoreItem xmlns:ds="http://schemas.openxmlformats.org/officeDocument/2006/customXml" ds:itemID="{EF2497A3-065A-4308-B660-68E8E098B0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4bc07c-7929-431f-b765-3c75365170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108587</TotalTime>
  <Words>755</Words>
  <Application>Microsoft Macintosh PowerPoint</Application>
  <PresentationFormat>Widescreen</PresentationFormat>
  <Paragraphs>144</Paragraphs>
  <Slides>26</Slides>
  <Notes>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26</vt:i4>
      </vt:variant>
    </vt:vector>
  </HeadingPairs>
  <TitlesOfParts>
    <vt:vector size="30" baseType="lpstr">
      <vt:lpstr>Arial</vt:lpstr>
      <vt:lpstr>Calibri</vt:lpstr>
      <vt:lpstr>LC JH Theme</vt:lpstr>
      <vt:lpstr>1_LC JH Theme</vt:lpstr>
      <vt:lpstr> How does Employment and Housing Inventory Affect O.C. Home Values?  </vt:lpstr>
      <vt:lpstr>Project Outline</vt:lpstr>
      <vt:lpstr>Approach</vt:lpstr>
      <vt:lpstr>Challenges</vt:lpstr>
      <vt:lpstr>Technologies Used:</vt:lpstr>
      <vt:lpstr>Data 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Pricing OC Housing Trends</vt:lpstr>
      <vt:lpstr>PowerPoint Presentation</vt:lpstr>
      <vt:lpstr>PowerPoint Presentation</vt:lpstr>
      <vt:lpstr>PowerPoint Presentation</vt:lpstr>
      <vt:lpstr>PowerPoint Presentation</vt:lpstr>
      <vt:lpstr>Questions and Answers</vt:lpstr>
    </vt:vector>
  </TitlesOfParts>
  <Company>James Hardie Building Products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Resources Update</dc:title>
  <dc:creator>Amanda Walters</dc:creator>
  <cp:lastModifiedBy>Yolanda Shi</cp:lastModifiedBy>
  <cp:revision>651</cp:revision>
  <dcterms:created xsi:type="dcterms:W3CDTF">2016-01-25T22:23:09Z</dcterms:created>
  <dcterms:modified xsi:type="dcterms:W3CDTF">2018-09-19T01:21:27Z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0x01010041513F4B437BE343B4858032C6B92E94</vt:lpwstr>
  </property>
  <property fmtid="{D5CDD505-2E9C-101B-9397-08002B2CF9AE}" pid="3" name="_dlc_DocIdItemGuid">
    <vt:lpwstr>a18d67b1-9be8-4812-8cf1-9137c66b4c6f</vt:lpwstr>
  </property>
</Properties>
</file>